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78" r:id="rId3"/>
    <p:sldId id="305" r:id="rId4"/>
    <p:sldId id="314" r:id="rId5"/>
    <p:sldId id="311" r:id="rId6"/>
    <p:sldId id="292" r:id="rId7"/>
    <p:sldId id="310" r:id="rId8"/>
    <p:sldId id="307" r:id="rId9"/>
    <p:sldId id="309" r:id="rId10"/>
    <p:sldId id="293" r:id="rId11"/>
    <p:sldId id="300" r:id="rId12"/>
    <p:sldId id="301" r:id="rId13"/>
    <p:sldId id="313" r:id="rId14"/>
    <p:sldId id="289" r:id="rId15"/>
    <p:sldId id="299" r:id="rId16"/>
    <p:sldId id="290" r:id="rId17"/>
    <p:sldId id="288" r:id="rId18"/>
    <p:sldId id="312" r:id="rId19"/>
    <p:sldId id="281" r:id="rId20"/>
    <p:sldId id="287" r:id="rId21"/>
    <p:sldId id="317" r:id="rId22"/>
    <p:sldId id="318" r:id="rId23"/>
    <p:sldId id="315" r:id="rId24"/>
    <p:sldId id="286" r:id="rId25"/>
    <p:sldId id="319" r:id="rId26"/>
    <p:sldId id="296" r:id="rId27"/>
    <p:sldId id="303" r:id="rId28"/>
    <p:sldId id="297" r:id="rId29"/>
    <p:sldId id="282" r:id="rId30"/>
    <p:sldId id="280" r:id="rId31"/>
    <p:sldId id="267" r:id="rId32"/>
    <p:sldId id="320" r:id="rId33"/>
    <p:sldId id="302" r:id="rId34"/>
    <p:sldId id="266" r:id="rId35"/>
    <p:sldId id="276" r:id="rId36"/>
    <p:sldId id="274" r:id="rId37"/>
    <p:sldId id="273" r:id="rId38"/>
    <p:sldId id="272" r:id="rId39"/>
    <p:sldId id="269" r:id="rId40"/>
    <p:sldId id="271" r:id="rId41"/>
    <p:sldId id="264" r:id="rId42"/>
    <p:sldId id="298" r:id="rId43"/>
    <p:sldId id="257" r:id="rId44"/>
    <p:sldId id="262" r:id="rId45"/>
    <p:sldId id="263" r:id="rId46"/>
    <p:sldId id="258" r:id="rId47"/>
    <p:sldId id="261" r:id="rId48"/>
    <p:sldId id="259" r:id="rId49"/>
    <p:sldId id="260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89105" autoAdjust="0"/>
  </p:normalViewPr>
  <p:slideViewPr>
    <p:cSldViewPr snapToGrid="0">
      <p:cViewPr varScale="1">
        <p:scale>
          <a:sx n="74" d="100"/>
          <a:sy n="74" d="100"/>
        </p:scale>
        <p:origin x="1118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D9AF0-007A-493E-B80A-B73C2FCB47DB}" type="datetimeFigureOut">
              <a:rPr lang="en-IN" smtClean="0"/>
              <a:t>04-09-2019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C0871-3E49-4A59-BF18-92E8F1FEE5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658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4833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2977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404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0602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485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C0871-3E49-4A59-BF18-92E8F1FEE536}" type="slidenum">
              <a:rPr lang="en-IN" smtClean="0"/>
              <a:t>31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317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EB89-67E6-41A3-BBBC-D0421B90F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73AA5-B7E4-4F15-98ED-CF3FEC747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3EA9-D5F1-4FDF-9AD2-71220150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31701-0190-4874-91CF-103F19FA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0BE64-F371-47F1-BDFF-4A8A62CC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7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AD65C-93F2-4551-BB06-D133D6D1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F68FE9-ADAA-4F61-B14D-D93396270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F22A9-3C5E-4E7F-9C9E-104DB986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9C6F-3B27-4359-BD7B-704EB3334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09BE7-B243-4C36-9400-C2C97346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6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F8120C-805C-4C6D-8C27-AC463E5F4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4D437-5CD7-45BF-9CC2-CBA0E6057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94562-29F7-4B23-9FAF-3FE4B814B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6AC3C-AFB6-4616-B46D-07230CFA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AC987-A2CD-4E71-AADD-03AEDEC2C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22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C4A4E-2034-49F5-AE9C-791B4D050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25A40-D002-400C-8812-FEAF6843B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3E22A-29D8-4F79-B1FF-B3C370F0F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E035A-086D-4D86-A283-D84E8B7CF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5E661-93FA-402B-AF44-8D753A29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9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9DAA-3E5A-4960-AECA-30EB622B6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E638E-DAAE-46A2-914D-06647E268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CF176-9408-4DBE-8C83-584239C6B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4C707-4265-46A3-A2C8-BAE3CD9F6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A617D-8E5F-4241-8618-4B8F7EEBC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8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790A-7A62-4F47-9B71-037FDAAC8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B8967-DDEA-4B46-8183-84BCE735A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95EC7-24F9-4CF1-9677-4CD5921EA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94B98-9AB2-4294-8A03-42994FCA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D9696-94D4-451F-8DB0-B36165927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94D59-E22D-487C-8B3D-D14CE1F3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6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8691C-0DA9-4E3D-8A58-B66CCAA08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4C458-6929-463C-9AEF-EDD6AF1B0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716BF-62E7-4B59-9604-14A486BD0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C1A28-8F37-4F21-8674-2FD01B85A9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5A02C3-61B4-4833-BA6C-96F65F9D3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A69847-8F6B-4769-B54D-A4D87E279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91FF9-E8D4-48A6-A389-E9A2DEE4D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D5FCA2-DCF8-40F4-A8EA-97A0AF15A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2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8F079-BADA-4539-9BED-565978A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8353C-6996-4DD1-8EFC-2FE854654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277199-7EA9-415A-932E-CE01DB65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1E26E-B249-43A1-B5C8-638DDCA4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70CDC7-B258-41C8-A954-D64C2C73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034585-4BBB-443D-9C3C-0CE68572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F4BDC-9B9C-46F3-9175-11E3AA9D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6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7FDD-C22C-4FBD-9302-A8E878E0F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6BDA-EDCE-47EB-A521-77ED75D85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3D165-832D-40CE-B81D-FEB8A19CD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33D20-92A5-4B67-8A97-BEF6897F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30E84-F184-479C-8C8B-410B364DB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31FC1-8F2B-4D95-B073-DF42538B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A7F4-6378-4A3F-9E63-4BFC7B5AE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35ABE1-BA0F-402A-BEBF-6F09C105A5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C4F6F-71A1-45BA-810C-B4B01B779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AC08E-0410-4151-9A87-07C4314BC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BE41D-2A9A-4CD8-BADF-6985680D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839FC-99DC-4DD1-8724-181D2D8C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3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F9EE9E-02A4-4EE0-85FB-C81F84E23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17AE7-A7D9-4540-AFF2-0A733598A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681BF-D8D1-4691-82FA-A2E0B7AAA2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BD2D5-C469-4A83-BF3B-0F6E6982D5F1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C5A38-6B46-46EE-AF62-68959DB9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5E3AE-D3E1-464E-BA25-D415F9A7A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8CFC4-A5CD-4C0F-839C-22EBDFC44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4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exadentat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Chelating_agent" TargetMode="External"/><Relationship Id="rId4" Type="http://schemas.openxmlformats.org/officeDocument/2006/relationships/hyperlink" Target="https://en.wikipedia.org/wiki/Ligand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4BD9B-B5FC-40A0-A181-7743C84E1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8384" y="1122363"/>
            <a:ext cx="9119616" cy="164522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Chelating Agents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F71AE-616F-47AD-BDED-7AD836A66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257" y="3602037"/>
            <a:ext cx="11930743" cy="2894557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                                          </a:t>
            </a:r>
          </a:p>
          <a:p>
            <a:r>
              <a:rPr lang="en-US" sz="4000" b="1" dirty="0" smtClean="0"/>
              <a:t>                                                     </a:t>
            </a:r>
          </a:p>
          <a:p>
            <a:pPr algn="r"/>
            <a:r>
              <a:rPr lang="en-US" sz="4000" b="1" dirty="0" smtClean="0"/>
              <a:t>               						</a:t>
            </a:r>
            <a:r>
              <a:rPr lang="en-US" sz="3200" b="1" dirty="0" smtClean="0"/>
              <a:t>Dr</a:t>
            </a:r>
            <a:r>
              <a:rPr lang="en-US" sz="3200" b="1" dirty="0"/>
              <a:t>. </a:t>
            </a:r>
            <a:r>
              <a:rPr lang="en-US" sz="3200" b="1" dirty="0" smtClean="0"/>
              <a:t>Ashok Kumar Jain</a:t>
            </a:r>
          </a:p>
          <a:p>
            <a:pPr algn="r"/>
            <a:r>
              <a:rPr lang="en-US" sz="3200" b="1" dirty="0" smtClean="0"/>
              <a:t>						Pharmacology Department</a:t>
            </a:r>
            <a:endParaRPr lang="en-US" sz="3200" b="1" dirty="0"/>
          </a:p>
          <a:p>
            <a:endParaRPr lang="en-US" sz="4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39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22A34-4363-43A5-BB83-F19E2EAE2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0525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latin typeface="+mn-lt"/>
              </a:rPr>
              <a:t>Chelating agents useful as drugs: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AF119-4108-46FB-95A0-24AF2A3C4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584"/>
            <a:ext cx="10515600" cy="6034142"/>
          </a:xfrm>
        </p:spPr>
        <p:txBody>
          <a:bodyPr numCol="1"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Dimercaprol (BAL)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</a:t>
            </a:r>
            <a:r>
              <a:rPr lang="en-US" sz="2400" b="1" dirty="0" smtClean="0"/>
              <a:t>Dimercaptosuccinic acid (Succimer) 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</a:t>
            </a:r>
            <a:r>
              <a:rPr lang="en-US" sz="2400" b="1" dirty="0" smtClean="0"/>
              <a:t>Penicillamine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Desferrioxamine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Disodium edetate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</a:t>
            </a:r>
            <a:r>
              <a:rPr lang="en-US" sz="2400" b="1" dirty="0" err="1" smtClean="0"/>
              <a:t>Deferiprone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 Calcium </a:t>
            </a:r>
            <a:r>
              <a:rPr lang="en-US" sz="2400" b="1" dirty="0" smtClean="0"/>
              <a:t>disodium edetate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err="1" smtClean="0"/>
              <a:t>Trientine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80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u="sng" dirty="0" smtClean="0">
                <a:latin typeface="+mn-lt"/>
              </a:rPr>
              <a:t>Chelating agents</a:t>
            </a:r>
            <a:endParaRPr lang="en-IN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20240"/>
            <a:ext cx="11897359" cy="4247392"/>
          </a:xfrm>
        </p:spPr>
        <p:txBody>
          <a:bodyPr/>
          <a:lstStyle/>
          <a:p>
            <a:r>
              <a:rPr lang="en-IN" b="1" dirty="0" smtClean="0"/>
              <a:t>	</a:t>
            </a:r>
            <a:r>
              <a:rPr lang="en-IN" dirty="0" smtClean="0"/>
              <a:t> </a:t>
            </a:r>
            <a:r>
              <a:rPr lang="en-IN" dirty="0"/>
              <a:t>(de-Fe-</a:t>
            </a:r>
            <a:r>
              <a:rPr lang="en-IN" dirty="0" err="1"/>
              <a:t>roxamine</a:t>
            </a:r>
            <a:r>
              <a:rPr lang="en-IN" dirty="0"/>
              <a:t>)</a:t>
            </a:r>
          </a:p>
          <a:p>
            <a:endParaRPr lang="en-IN" dirty="0" smtClean="0"/>
          </a:p>
          <a:p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331961"/>
              </p:ext>
            </p:extLst>
          </p:nvPr>
        </p:nvGraphicFramePr>
        <p:xfrm>
          <a:off x="352490" y="1816294"/>
          <a:ext cx="11280710" cy="21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355">
                  <a:extLst>
                    <a:ext uri="{9D8B030D-6E8A-4147-A177-3AD203B41FA5}">
                      <a16:colId xmlns:a16="http://schemas.microsoft.com/office/drawing/2014/main" val="3756219683"/>
                    </a:ext>
                  </a:extLst>
                </a:gridCol>
                <a:gridCol w="5640355">
                  <a:extLst>
                    <a:ext uri="{9D8B030D-6E8A-4147-A177-3AD203B41FA5}">
                      <a16:colId xmlns:a16="http://schemas.microsoft.com/office/drawing/2014/main" val="1721221113"/>
                    </a:ext>
                  </a:extLst>
                </a:gridCol>
              </a:tblGrid>
              <a:tr h="563102">
                <a:tc>
                  <a:txBody>
                    <a:bodyPr/>
                    <a:lstStyle/>
                    <a:p>
                      <a:r>
                        <a:rPr lang="en-IN" b="1" dirty="0" smtClean="0"/>
                        <a:t>Drug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Antidote</a:t>
                      </a:r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497302"/>
                  </a:ext>
                </a:extLst>
              </a:tr>
              <a:tr h="563102">
                <a:tc>
                  <a:txBody>
                    <a:bodyPr/>
                    <a:lstStyle/>
                    <a:p>
                      <a:r>
                        <a:rPr lang="en-IN" b="1" dirty="0" smtClean="0"/>
                        <a:t>Iron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Deferoxamine,</a:t>
                      </a:r>
                      <a:r>
                        <a:rPr lang="en-IN" baseline="0" dirty="0" smtClean="0"/>
                        <a:t> Deferiprone , </a:t>
                      </a:r>
                      <a:r>
                        <a:rPr lang="en-IN" baseline="0" dirty="0" err="1" smtClean="0"/>
                        <a:t>Deferasirox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01765"/>
                  </a:ext>
                </a:extLst>
              </a:tr>
              <a:tr h="271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Lead/</a:t>
                      </a:r>
                      <a:r>
                        <a:rPr lang="es-ES" b="1" dirty="0" smtClean="0"/>
                        <a:t>Gold 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D</a:t>
                      </a:r>
                      <a:r>
                        <a:rPr lang="it-IT" dirty="0" smtClean="0"/>
                        <a:t>imercaprol, </a:t>
                      </a:r>
                      <a:r>
                        <a:rPr lang="it-IT" b="1" dirty="0" smtClean="0"/>
                        <a:t>P</a:t>
                      </a:r>
                      <a:r>
                        <a:rPr lang="it-IT" dirty="0" smtClean="0"/>
                        <a:t>enicillamine,</a:t>
                      </a:r>
                      <a:r>
                        <a:rPr lang="it-IT" b="1" dirty="0" smtClean="0"/>
                        <a:t>S</a:t>
                      </a:r>
                      <a:r>
                        <a:rPr lang="it-IT" dirty="0" smtClean="0"/>
                        <a:t>uccimer, (also EDTA for Lead)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408234"/>
                  </a:ext>
                </a:extLst>
              </a:tr>
              <a:tr h="638239">
                <a:tc>
                  <a:txBody>
                    <a:bodyPr/>
                    <a:lstStyle/>
                    <a:p>
                      <a:r>
                        <a:rPr lang="en-IN" b="1" dirty="0" smtClean="0"/>
                        <a:t>Copper, Arsenic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Penicillamine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7273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671557"/>
              </p:ext>
            </p:extLst>
          </p:nvPr>
        </p:nvGraphicFramePr>
        <p:xfrm>
          <a:off x="352490" y="3948338"/>
          <a:ext cx="1128071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355">
                  <a:extLst>
                    <a:ext uri="{9D8B030D-6E8A-4147-A177-3AD203B41FA5}">
                      <a16:colId xmlns:a16="http://schemas.microsoft.com/office/drawing/2014/main" val="1608313532"/>
                    </a:ext>
                  </a:extLst>
                </a:gridCol>
                <a:gridCol w="5640355">
                  <a:extLst>
                    <a:ext uri="{9D8B030D-6E8A-4147-A177-3AD203B41FA5}">
                      <a16:colId xmlns:a16="http://schemas.microsoft.com/office/drawing/2014/main" val="183052467"/>
                    </a:ext>
                  </a:extLst>
                </a:gridCol>
              </a:tblGrid>
              <a:tr h="50174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Arsenic,  Mercury,  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Di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mer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caprol, 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ucci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mer</a:t>
                      </a:r>
                    </a:p>
                    <a:p>
                      <a:endParaRPr lang="en-IN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559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9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4480" y="470582"/>
            <a:ext cx="4823926" cy="592550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D9902AC-CFF4-4398-BE49-F7072700C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82" y="3563332"/>
            <a:ext cx="2883161" cy="20723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u="sng" dirty="0" smtClean="0">
                <a:latin typeface="+mn-lt"/>
              </a:rPr>
              <a:t>(Dimercaprol/ BAL)</a:t>
            </a:r>
            <a:br>
              <a:rPr lang="en-US" sz="2800" b="1" u="sng" dirty="0" smtClean="0">
                <a:latin typeface="+mn-lt"/>
              </a:rPr>
            </a:br>
            <a:r>
              <a:rPr lang="en-US" sz="2800" b="1" u="sng" dirty="0">
                <a:latin typeface="+mn-lt"/>
              </a:rPr>
              <a:t/>
            </a:r>
            <a:br>
              <a:rPr lang="en-US" sz="2800" b="1" u="sng" dirty="0">
                <a:latin typeface="+mn-lt"/>
              </a:rPr>
            </a:br>
            <a:r>
              <a:rPr lang="en-US" sz="2800" b="1" u="sng" dirty="0" smtClean="0">
                <a:latin typeface="+mn-lt"/>
              </a:rPr>
              <a:t/>
            </a:r>
            <a:br>
              <a:rPr lang="en-US" sz="2800" b="1" u="sng" dirty="0" smtClean="0">
                <a:latin typeface="+mn-lt"/>
              </a:rPr>
            </a:br>
            <a:r>
              <a:rPr lang="en-US" sz="1100" b="1" u="sng" dirty="0">
                <a:latin typeface="+mn-lt"/>
              </a:rPr>
              <a:t>picture from Themis atlas </a:t>
            </a:r>
            <a:r>
              <a:rPr lang="en-US" sz="1100" b="1" u="sng" dirty="0" smtClean="0">
                <a:latin typeface="+mn-lt"/>
              </a:rPr>
              <a:t>pharmacology 3e,P302</a:t>
            </a:r>
            <a:r>
              <a:rPr lang="en-US" sz="2800" b="1" u="sng" dirty="0"/>
              <a:t/>
            </a:r>
            <a:br>
              <a:rPr lang="en-US" sz="2800" b="1" u="sng" dirty="0"/>
            </a:br>
            <a:endParaRPr lang="en-US" sz="2800" b="1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636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BAL</a:t>
            </a:r>
            <a:r>
              <a:rPr lang="en-IN" b="1" dirty="0"/>
              <a:t> </a:t>
            </a:r>
            <a:r>
              <a:rPr lang="en-IN" b="1" dirty="0" smtClean="0"/>
              <a:t>and related </a:t>
            </a:r>
            <a:r>
              <a:rPr lang="en-IN" b="1" dirty="0"/>
              <a:t>compound 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8268" y="2421082"/>
            <a:ext cx="2886623" cy="19699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329" y="1970249"/>
            <a:ext cx="2051021" cy="35421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9215" y="2223964"/>
            <a:ext cx="2278912" cy="278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2FFB-5758-405E-A39F-CC213961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158497"/>
            <a:ext cx="10756392" cy="743711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Calibiri body"/>
              </a:rPr>
              <a:t>Dimercaprol (British antilewisite; BAL)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F120B-0A28-4B5B-BC90-30B0FF5E4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938784"/>
            <a:ext cx="12116586" cy="591921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/>
              <a:t> </a:t>
            </a:r>
            <a:r>
              <a:rPr lang="en-US" b="1" dirty="0"/>
              <a:t>BAL has </a:t>
            </a:r>
            <a:r>
              <a:rPr lang="en-US" b="1" dirty="0" smtClean="0"/>
              <a:t>3-carbon </a:t>
            </a:r>
            <a:r>
              <a:rPr lang="en-US" b="1" dirty="0"/>
              <a:t>backbone </a:t>
            </a:r>
            <a:r>
              <a:rPr lang="en-IN" b="1" dirty="0"/>
              <a:t>c̅ </a:t>
            </a:r>
            <a:r>
              <a:rPr lang="en-US" b="1" dirty="0" smtClean="0"/>
              <a:t>two </a:t>
            </a:r>
            <a:r>
              <a:rPr lang="en-US" b="1" dirty="0"/>
              <a:t>sulfhydryl (–SH) groups and a hydroxyl group</a:t>
            </a:r>
            <a:r>
              <a:rPr lang="en-US" b="1" dirty="0" smtClean="0"/>
              <a:t>.</a:t>
            </a:r>
            <a:endParaRPr lang="en-US" b="1" dirty="0"/>
          </a:p>
          <a:p>
            <a:pPr marL="2743200" lvl="6" indent="0" algn="just">
              <a:buNone/>
            </a:pPr>
            <a:endParaRPr lang="en-US" sz="28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/>
              <a:t>Oily </a:t>
            </a:r>
            <a:r>
              <a:rPr lang="en-US" b="1" dirty="0"/>
              <a:t>viscous liquid </a:t>
            </a:r>
            <a:r>
              <a:rPr lang="en-IN" b="1" dirty="0"/>
              <a:t>c̅ </a:t>
            </a:r>
            <a:r>
              <a:rPr lang="en-US" b="1" dirty="0" smtClean="0"/>
              <a:t>pungent </a:t>
            </a:r>
            <a:r>
              <a:rPr lang="en-IN" b="1" dirty="0" err="1" smtClean="0"/>
              <a:t>mercaptan</a:t>
            </a:r>
            <a:r>
              <a:rPr lang="en-IN" b="1" dirty="0" smtClean="0"/>
              <a:t>(rotten egg) </a:t>
            </a:r>
            <a:r>
              <a:rPr lang="en-IN" b="1" dirty="0"/>
              <a:t>smell 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/>
              <a:t> </a:t>
            </a:r>
            <a:endParaRPr lang="en-US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1st chelating agent used clinically d</a:t>
            </a:r>
            <a:r>
              <a:rPr lang="en-US" b="1" dirty="0" smtClean="0"/>
              <a:t>eveloped </a:t>
            </a:r>
            <a:r>
              <a:rPr lang="en-US" b="1" dirty="0"/>
              <a:t>during  </a:t>
            </a:r>
            <a:r>
              <a:rPr lang="en-US" b="1" dirty="0" smtClean="0"/>
              <a:t>WW-II </a:t>
            </a:r>
            <a:r>
              <a:rPr lang="en-US" b="1" dirty="0"/>
              <a:t>by Britishers as </a:t>
            </a:r>
            <a:r>
              <a:rPr lang="en-US" b="1" dirty="0" smtClean="0"/>
              <a:t>antidote to arsenical </a:t>
            </a:r>
            <a:r>
              <a:rPr lang="en-US" b="1" dirty="0"/>
              <a:t>war gas lewisite</a:t>
            </a:r>
            <a:r>
              <a:rPr lang="en-US" b="1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forms complexes between two sulfhydryl groups and </a:t>
            </a:r>
            <a:r>
              <a:rPr lang="en-US" b="1" dirty="0" smtClean="0"/>
              <a:t>arsenic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/>
              <a:t>detoxifies </a:t>
            </a:r>
            <a:r>
              <a:rPr lang="en-US" b="1" dirty="0"/>
              <a:t>lewisite by forming a five membered stable complex </a:t>
            </a:r>
            <a:r>
              <a:rPr lang="en-US" b="1" dirty="0" smtClean="0"/>
              <a:t>with </a:t>
            </a:r>
            <a:r>
              <a:rPr lang="en-US" b="1" dirty="0" err="1" smtClean="0"/>
              <a:t>Aresenic</a:t>
            </a:r>
            <a:endParaRPr lang="en-US" b="1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	</a:t>
            </a:r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r>
              <a:rPr lang="en-US" sz="2400" b="1" dirty="0" smtClean="0"/>
              <a:t>		Lewisite	      </a:t>
            </a:r>
            <a:r>
              <a:rPr lang="en-US" sz="2400" b="1" dirty="0" smtClean="0">
                <a:latin typeface="Calibiri body"/>
              </a:rPr>
              <a:t> </a:t>
            </a:r>
            <a:r>
              <a:rPr lang="en-US" sz="2400" b="1" dirty="0">
                <a:latin typeface="Calibiri body"/>
              </a:rPr>
              <a:t>BAL </a:t>
            </a:r>
            <a:r>
              <a:rPr lang="en-US" sz="2400" b="1" dirty="0" smtClean="0"/>
              <a:t>	</a:t>
            </a:r>
            <a:r>
              <a:rPr lang="en-US" sz="2400" b="1" dirty="0"/>
              <a:t> </a:t>
            </a:r>
            <a:r>
              <a:rPr lang="en-US" sz="2400" b="1" dirty="0" smtClean="0"/>
              <a:t>            5 </a:t>
            </a:r>
            <a:r>
              <a:rPr lang="en-US" sz="2400" b="1" dirty="0"/>
              <a:t>membered </a:t>
            </a:r>
            <a:r>
              <a:rPr lang="en-US" sz="2400" b="1" dirty="0" smtClean="0"/>
              <a:t>ring complex</a:t>
            </a:r>
            <a:endParaRPr lang="en-US" sz="2400" b="1" dirty="0"/>
          </a:p>
        </p:txBody>
      </p:sp>
      <p:pic>
        <p:nvPicPr>
          <p:cNvPr id="2050" name="Picture 2" descr="C:\Users\admin\Desktop\608px-Dimercaprol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87159" y="1253135"/>
            <a:ext cx="1912402" cy="940527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0371" y="5123877"/>
            <a:ext cx="8606672" cy="965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53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Precaution</a:t>
            </a:r>
            <a:endParaRPr lang="en-IN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910" y="1352939"/>
            <a:ext cx="11884090" cy="48240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Dimercaprol </a:t>
            </a:r>
            <a:r>
              <a:rPr lang="en-US" b="1" dirty="0"/>
              <a:t>-metal complex dissociates faster in acidic urine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released </a:t>
            </a:r>
            <a:r>
              <a:rPr lang="en-US" b="1" dirty="0">
                <a:solidFill>
                  <a:srgbClr val="FF0000"/>
                </a:solidFill>
              </a:rPr>
              <a:t>metal can damage the </a:t>
            </a:r>
            <a:r>
              <a:rPr lang="en-US" b="1" dirty="0" smtClean="0">
                <a:solidFill>
                  <a:srgbClr val="FF0000"/>
                </a:solidFill>
              </a:rPr>
              <a:t>kidney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Therefore urine </a:t>
            </a:r>
            <a:r>
              <a:rPr lang="en-US" b="1" dirty="0"/>
              <a:t>is alkalinized during </a:t>
            </a:r>
            <a:r>
              <a:rPr lang="en-US" b="1" dirty="0" smtClean="0"/>
              <a:t>Dimercaprol </a:t>
            </a:r>
            <a:r>
              <a:rPr lang="en-US" b="1" dirty="0"/>
              <a:t>therapy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C/I </a:t>
            </a:r>
            <a:r>
              <a:rPr lang="en-US" b="1" dirty="0">
                <a:solidFill>
                  <a:srgbClr val="FF0000"/>
                </a:solidFill>
              </a:rPr>
              <a:t>in iron and cadmium </a:t>
            </a:r>
            <a:r>
              <a:rPr lang="en-US" b="1" dirty="0" smtClean="0">
                <a:solidFill>
                  <a:srgbClr val="FF0000"/>
                </a:solidFill>
              </a:rPr>
              <a:t>poisoning</a:t>
            </a:r>
            <a:r>
              <a:rPr lang="en-US" b="1" dirty="0"/>
              <a:t> </a:t>
            </a:r>
            <a:r>
              <a:rPr lang="en-US" b="1" dirty="0" smtClean="0"/>
              <a:t>as </a:t>
            </a:r>
            <a:r>
              <a:rPr lang="en-US" b="1" dirty="0" err="1" smtClean="0"/>
              <a:t>dimercaprol</a:t>
            </a:r>
            <a:r>
              <a:rPr lang="en-US" b="1" dirty="0" smtClean="0"/>
              <a:t>-Fe </a:t>
            </a:r>
            <a:r>
              <a:rPr lang="en-US" b="1" dirty="0"/>
              <a:t>and dimercaprol-Cd complex is itself </a:t>
            </a:r>
            <a:r>
              <a:rPr lang="en-US" b="1" dirty="0" smtClean="0"/>
              <a:t>toxic</a:t>
            </a:r>
            <a:endParaRPr lang="en-US" b="1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653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E5ABC-7CA3-4991-8DFD-65BECB6E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939245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smtClean="0"/>
              <a:t>Uses of </a:t>
            </a:r>
            <a:r>
              <a:rPr lang="en-US" sz="3600" b="1" u="sng" dirty="0" smtClean="0"/>
              <a:t>Dimercaprol </a:t>
            </a:r>
            <a:r>
              <a:rPr lang="en-US" sz="3600" b="1" u="sng" dirty="0"/>
              <a:t>(British </a:t>
            </a:r>
            <a:r>
              <a:rPr lang="en-US" sz="3600" b="1" u="sng" dirty="0" err="1"/>
              <a:t>antilewisite</a:t>
            </a:r>
            <a:r>
              <a:rPr lang="en-US" sz="3600" b="1" u="sng" dirty="0"/>
              <a:t>; BAL</a:t>
            </a:r>
            <a:r>
              <a:rPr lang="en-US" sz="3600" b="1" u="sng" dirty="0" smtClean="0"/>
              <a:t>)</a:t>
            </a:r>
          </a:p>
          <a:p>
            <a:pPr marL="0" indent="0">
              <a:buNone/>
            </a:pPr>
            <a:endParaRPr lang="en-US" sz="3600" b="1" u="sng" dirty="0" smtClean="0"/>
          </a:p>
          <a:p>
            <a:r>
              <a:rPr lang="en-US" sz="3000" b="1" dirty="0"/>
              <a:t>Given as deep IM in peanut oil </a:t>
            </a:r>
          </a:p>
          <a:p>
            <a:endParaRPr lang="en-US" sz="3000" b="1" dirty="0"/>
          </a:p>
          <a:p>
            <a:pPr marL="0" indent="0">
              <a:buNone/>
            </a:pPr>
            <a:r>
              <a:rPr lang="en-US" sz="3000" b="1" dirty="0"/>
              <a:t>  1. Poisoning by </a:t>
            </a:r>
            <a:r>
              <a:rPr lang="en-US" sz="3000" b="1" dirty="0">
                <a:solidFill>
                  <a:srgbClr val="FF0000"/>
                </a:solidFill>
              </a:rPr>
              <a:t>As</a:t>
            </a:r>
            <a:r>
              <a:rPr lang="en-US" sz="3000" b="1" dirty="0"/>
              <a:t>, Hg, Au, Bi, Ni, Sb: </a:t>
            </a:r>
            <a:endParaRPr lang="en-US" sz="3000" b="1" dirty="0" smtClean="0"/>
          </a:p>
          <a:p>
            <a:pPr marL="512763" indent="0">
              <a:buNone/>
            </a:pPr>
            <a:r>
              <a:rPr lang="en-US" sz="3000" b="1" dirty="0" smtClean="0"/>
              <a:t>5 </a:t>
            </a:r>
            <a:r>
              <a:rPr lang="en-US" sz="3000" b="1" dirty="0"/>
              <a:t>mg/kg stat, </a:t>
            </a:r>
            <a:r>
              <a:rPr lang="en-US" sz="3000" b="1" dirty="0" smtClean="0"/>
              <a:t>followed </a:t>
            </a:r>
            <a:r>
              <a:rPr lang="en-US" sz="3000" b="1" dirty="0"/>
              <a:t>by 2–3 mg/kg every 4–8 hours for 2 days, </a:t>
            </a:r>
          </a:p>
          <a:p>
            <a:pPr marL="512763" indent="0">
              <a:buNone/>
            </a:pPr>
            <a:r>
              <a:rPr lang="en-US" sz="3000" b="1" dirty="0"/>
              <a:t>then once or twice a day for 10 days. </a:t>
            </a:r>
          </a:p>
          <a:p>
            <a:pPr marL="0" indent="0">
              <a:buNone/>
            </a:pPr>
            <a:endParaRPr lang="en-US" sz="3000" b="1" dirty="0" smtClean="0"/>
          </a:p>
          <a:p>
            <a:pPr marL="0" indent="0">
              <a:buNone/>
            </a:pPr>
            <a:r>
              <a:rPr lang="en-US" sz="3000" b="1" dirty="0"/>
              <a:t>2. As </a:t>
            </a:r>
            <a:r>
              <a:rPr lang="en-US" sz="3000" b="1" dirty="0" smtClean="0"/>
              <a:t>adjuvant </a:t>
            </a:r>
            <a:r>
              <a:rPr lang="en-US" sz="3000" b="1" dirty="0"/>
              <a:t>to Cal. disod. edetate in </a:t>
            </a:r>
            <a:r>
              <a:rPr lang="en-US" sz="3000" b="1" dirty="0">
                <a:solidFill>
                  <a:srgbClr val="FF0000"/>
                </a:solidFill>
              </a:rPr>
              <a:t>lead poisoning</a:t>
            </a:r>
            <a:r>
              <a:rPr lang="en-US" sz="3000" b="1" dirty="0"/>
              <a:t>. </a:t>
            </a:r>
          </a:p>
          <a:p>
            <a:pPr marL="0" indent="0">
              <a:buNone/>
            </a:pPr>
            <a:endParaRPr lang="en-US" sz="3000" b="1" dirty="0"/>
          </a:p>
          <a:p>
            <a:pPr marL="0" indent="0">
              <a:buNone/>
            </a:pPr>
            <a:r>
              <a:rPr lang="en-US" sz="3000" b="1" dirty="0"/>
              <a:t>3. </a:t>
            </a:r>
            <a:r>
              <a:rPr lang="en-US" sz="3000" b="1" dirty="0" smtClean="0"/>
              <a:t>As adjuvant </a:t>
            </a:r>
            <a:r>
              <a:rPr lang="en-US" sz="3000" b="1" dirty="0"/>
              <a:t>to penicillamine in </a:t>
            </a:r>
            <a:r>
              <a:rPr lang="en-US" sz="3000" b="1" dirty="0">
                <a:solidFill>
                  <a:srgbClr val="FF0000"/>
                </a:solidFill>
              </a:rPr>
              <a:t>Cu poisoning </a:t>
            </a:r>
            <a:r>
              <a:rPr lang="en-US" sz="3000" b="1" dirty="0"/>
              <a:t>and in </a:t>
            </a:r>
            <a:r>
              <a:rPr lang="en-US" sz="3000" b="1" dirty="0" smtClean="0"/>
              <a:t>Wilson’s </a:t>
            </a:r>
          </a:p>
          <a:p>
            <a:pPr marL="0" indent="0">
              <a:buNone/>
            </a:pPr>
            <a:r>
              <a:rPr lang="en-US" sz="3000" b="1" dirty="0" smtClean="0"/>
              <a:t>	disease—300 </a:t>
            </a:r>
            <a:r>
              <a:rPr lang="en-US" sz="3000" b="1" dirty="0"/>
              <a:t>mg/day.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90385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2822-0677-4DC4-B77D-82626A59A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10490"/>
          </a:xfrm>
        </p:spPr>
        <p:txBody>
          <a:bodyPr/>
          <a:lstStyle/>
          <a:p>
            <a:pPr algn="ctr"/>
            <a:r>
              <a:rPr lang="en-US" b="1" u="sng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927AF-F234-445D-98E8-C40A37074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0858"/>
            <a:ext cx="10515600" cy="5987142"/>
          </a:xfrm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/>
              <a:t>F</a:t>
            </a:r>
            <a:r>
              <a:rPr lang="en-US" b="1" dirty="0" smtClean="0"/>
              <a:t>requent</a:t>
            </a:r>
            <a:r>
              <a:rPr lang="en-US" b="1" dirty="0"/>
              <a:t>, dose related 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ADR: Rise </a:t>
            </a:r>
            <a:r>
              <a:rPr lang="en-US" b="1" dirty="0"/>
              <a:t>in BP,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tachycardia</a:t>
            </a:r>
            <a:r>
              <a:rPr lang="en-US" b="1" dirty="0"/>
              <a:t>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vomiting</a:t>
            </a:r>
            <a:r>
              <a:rPr lang="en-US" b="1" dirty="0"/>
              <a:t>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tingling </a:t>
            </a:r>
            <a:r>
              <a:rPr lang="en-US" b="1" dirty="0"/>
              <a:t>and burning sensations,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inflammation </a:t>
            </a:r>
            <a:r>
              <a:rPr lang="en-US" b="1" dirty="0"/>
              <a:t>of mucous membranes,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sweating</a:t>
            </a:r>
            <a:r>
              <a:rPr lang="en-US" b="1" dirty="0"/>
              <a:t>,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cramps</a:t>
            </a:r>
            <a:r>
              <a:rPr lang="en-US" b="1" dirty="0"/>
              <a:t>, headache and anxiety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err="1"/>
              <a:t>Antihistaminics</a:t>
            </a:r>
            <a:r>
              <a:rPr lang="en-US" b="1" dirty="0"/>
              <a:t> given 30 min before dimercaprol injection reduce the intensity of </a:t>
            </a:r>
            <a:r>
              <a:rPr lang="en-US" b="1" dirty="0" smtClean="0"/>
              <a:t>ADR dimercaprol injection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44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4689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ThiemeGulliver-Bold"/>
              </a:rPr>
              <a:t>Dimercaptopropanesulfonic </a:t>
            </a:r>
            <a:r>
              <a:rPr lang="en-IN" sz="3600" b="1" u="sng" dirty="0">
                <a:latin typeface="ThiemeGulliver-Bold"/>
              </a:rPr>
              <a:t>acid</a:t>
            </a:r>
            <a:r>
              <a:rPr lang="en-IN" sz="3600" b="1" u="sng" dirty="0">
                <a:latin typeface="ThiemeGulliver"/>
              </a:rPr>
              <a:t> (DMPS)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1084083"/>
            <a:ext cx="11970327" cy="5628444"/>
          </a:xfrm>
        </p:spPr>
        <p:txBody>
          <a:bodyPr/>
          <a:lstStyle/>
          <a:p>
            <a:r>
              <a:rPr lang="en-IN" b="1" dirty="0" smtClean="0"/>
              <a:t>2,3 </a:t>
            </a:r>
            <a:r>
              <a:rPr lang="en-IN" b="1" dirty="0" err="1" smtClean="0"/>
              <a:t>dimercaptopropane</a:t>
            </a:r>
            <a:r>
              <a:rPr lang="en-IN" b="1" dirty="0" smtClean="0"/>
              <a:t> 1 sulfonate whose sodium </a:t>
            </a:r>
            <a:r>
              <a:rPr lang="en-US" b="1" dirty="0" smtClean="0"/>
              <a:t>salt is suitable for oral administration</a:t>
            </a:r>
          </a:p>
          <a:p>
            <a:r>
              <a:rPr lang="en-IN" b="1" dirty="0" smtClean="0"/>
              <a:t>A </a:t>
            </a:r>
            <a:r>
              <a:rPr lang="en-IN" b="1" dirty="0"/>
              <a:t>related compound </a:t>
            </a:r>
            <a:r>
              <a:rPr lang="en-IN" b="1" dirty="0" smtClean="0"/>
              <a:t>to BAL both </a:t>
            </a:r>
            <a:r>
              <a:rPr lang="en-US" b="1" dirty="0"/>
              <a:t>in terms of structure &amp; activity by introduced by </a:t>
            </a:r>
            <a:r>
              <a:rPr lang="en-IN" b="1" dirty="0"/>
              <a:t>Soviet Union </a:t>
            </a:r>
            <a:endParaRPr lang="en-US" b="1" dirty="0"/>
          </a:p>
          <a:p>
            <a:endParaRPr lang="en-IN" b="1" dirty="0" smtClean="0"/>
          </a:p>
          <a:p>
            <a:endParaRPr lang="en-US" b="1" dirty="0">
              <a:latin typeface="ThiemeGulliver"/>
            </a:endParaRPr>
          </a:p>
          <a:p>
            <a:endParaRPr lang="en-US" b="1" dirty="0" smtClean="0">
              <a:latin typeface="ThiemeGulliver"/>
            </a:endParaRP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448" y="3864990"/>
            <a:ext cx="2502618" cy="25570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364" y="3727635"/>
            <a:ext cx="2714918" cy="2402875"/>
          </a:xfrm>
          <a:prstGeom prst="rect">
            <a:avLst/>
          </a:prstGeom>
        </p:spPr>
      </p:pic>
      <p:pic>
        <p:nvPicPr>
          <p:cNvPr id="6" name="Content Placeholder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7619" y="3751118"/>
            <a:ext cx="2922309" cy="231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50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1674" y="1791092"/>
            <a:ext cx="5269584" cy="421378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965700A-EFB2-4647-9EEF-184476B7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388" y="65987"/>
            <a:ext cx="10373412" cy="810705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n-lt"/>
              </a:rPr>
              <a:t>		(</a:t>
            </a:r>
            <a:r>
              <a:rPr lang="en-US" sz="3600" b="1" dirty="0">
                <a:latin typeface="+mn-lt"/>
              </a:rPr>
              <a:t>Succi</a:t>
            </a:r>
            <a:r>
              <a:rPr lang="en-US" sz="3600" b="1" u="sng" dirty="0">
                <a:latin typeface="+mn-lt"/>
              </a:rPr>
              <a:t>mer</a:t>
            </a:r>
            <a:r>
              <a:rPr lang="en-US" sz="3600" b="1" u="sng" dirty="0" smtClean="0">
                <a:latin typeface="+mn-lt"/>
              </a:rPr>
              <a:t>)</a:t>
            </a:r>
            <a:r>
              <a:rPr lang="en-IN" sz="3600" b="1" dirty="0">
                <a:latin typeface="+mn-lt"/>
              </a:rPr>
              <a:t> </a:t>
            </a:r>
            <a:r>
              <a:rPr lang="en-IN" sz="3600" b="1" dirty="0" smtClean="0">
                <a:latin typeface="+mn-lt"/>
              </a:rPr>
              <a:t>/DMSA</a:t>
            </a:r>
            <a:r>
              <a:rPr lang="en-IN" sz="3600" b="1" dirty="0"/>
              <a:t> </a:t>
            </a:r>
            <a:r>
              <a:rPr lang="en-IN" sz="3600" b="1" dirty="0" smtClean="0"/>
              <a:t>/</a:t>
            </a:r>
            <a:r>
              <a:rPr lang="en-IN" sz="3600" b="1" dirty="0" smtClean="0">
                <a:latin typeface="+mn-lt"/>
              </a:rPr>
              <a:t>2,3-dimercaptosuccinic </a:t>
            </a:r>
            <a:r>
              <a:rPr lang="en-IN" sz="3600" b="1" dirty="0">
                <a:latin typeface="+mn-lt"/>
              </a:rPr>
              <a:t>acid</a:t>
            </a:r>
            <a:endParaRPr lang="en-US" sz="3600" b="1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490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02AC-CFF4-4398-BE49-F7072700C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162560"/>
            <a:ext cx="5669280" cy="80264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Arial Black" panose="020B0A04020102020204" pitchFamily="34" charset="0"/>
              </a:rPr>
              <a:t>  </a:t>
            </a:r>
            <a:r>
              <a:rPr lang="en-US" sz="3600" b="1" u="sng" dirty="0" smtClean="0">
                <a:latin typeface="+mn-lt"/>
              </a:rPr>
              <a:t>Chelating </a:t>
            </a:r>
            <a:r>
              <a:rPr lang="en-US" sz="3600" b="1" u="sng" dirty="0">
                <a:latin typeface="+mn-lt"/>
              </a:rPr>
              <a:t>Agents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354F8-F339-4587-97D7-6B6E3C188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58416"/>
            <a:ext cx="12032673" cy="59995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Greek  chele = crab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 smtClean="0"/>
              <a:t>1° </a:t>
            </a:r>
            <a:r>
              <a:rPr lang="en-US" b="1" dirty="0" smtClean="0"/>
              <a:t>used </a:t>
            </a:r>
            <a:r>
              <a:rPr lang="en-US" b="1" dirty="0"/>
              <a:t>in heavy metal </a:t>
            </a:r>
            <a:r>
              <a:rPr lang="en-US" b="1" dirty="0" smtClean="0"/>
              <a:t>poisonings, holds metal like a crab’s claw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Heavy metals exert toxic effects by combining with (ligands) of enzymes or other critical biomolecules and inactivating functional </a:t>
            </a:r>
            <a:r>
              <a:rPr lang="en-US" b="1" dirty="0" smtClean="0"/>
              <a:t>groups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Contain ≥2 reactive groups (ligands) which can bind metal from at least 2 sides so that a ring is formed.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r>
              <a:rPr lang="en-US" b="1" u="sng" dirty="0" smtClean="0"/>
              <a:t>Chelation is Chemical antagonism</a:t>
            </a:r>
            <a:r>
              <a:rPr lang="en-US" b="1" dirty="0" smtClean="0"/>
              <a:t> drug </a:t>
            </a:r>
            <a:r>
              <a:rPr lang="en-US" b="1" dirty="0"/>
              <a:t>counters the effect of another by simple chemical reaction / neutralization(not binding to the receptor)</a:t>
            </a:r>
            <a:endParaRPr lang="en-US" b="1" dirty="0" smtClean="0"/>
          </a:p>
          <a:p>
            <a:pPr marL="0" indent="0">
              <a:buNone/>
            </a:pPr>
            <a:endParaRPr lang="en-US" sz="3000" dirty="0">
              <a:latin typeface="Calibiri body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3000" dirty="0" smtClean="0">
              <a:latin typeface="Calibiri body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3000" b="1" dirty="0" smtClean="0"/>
          </a:p>
          <a:p>
            <a:endParaRPr lang="en-US" dirty="0"/>
          </a:p>
        </p:txBody>
      </p:sp>
      <p:pic>
        <p:nvPicPr>
          <p:cNvPr id="4" name="Picture 2" descr="Crab : Stock Photo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4720" y="0"/>
            <a:ext cx="2291080" cy="181634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323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700A-EFB2-4647-9EEF-184476B7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388" y="65987"/>
            <a:ext cx="10373412" cy="81070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+mn-lt"/>
              </a:rPr>
              <a:t>				(</a:t>
            </a:r>
            <a:r>
              <a:rPr lang="en-US" sz="3600" b="1" dirty="0">
                <a:latin typeface="+mn-lt"/>
              </a:rPr>
              <a:t>Succi</a:t>
            </a:r>
            <a:r>
              <a:rPr lang="en-US" sz="3600" b="1" u="sng" dirty="0">
                <a:latin typeface="+mn-lt"/>
              </a:rPr>
              <a:t>mer</a:t>
            </a:r>
            <a:r>
              <a:rPr lang="en-US" sz="3600" b="1" u="sng" dirty="0" smtClean="0">
                <a:latin typeface="+mn-lt"/>
              </a:rPr>
              <a:t>)</a:t>
            </a:r>
            <a:r>
              <a:rPr lang="en-IN" sz="3600" b="1" dirty="0">
                <a:latin typeface="+mn-lt"/>
              </a:rPr>
              <a:t> </a:t>
            </a:r>
            <a:r>
              <a:rPr lang="en-IN" sz="3600" b="1" dirty="0" smtClean="0">
                <a:latin typeface="+mn-lt"/>
              </a:rPr>
              <a:t>/DMSA</a:t>
            </a:r>
            <a:endParaRPr lang="en-US" sz="3600" b="1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0CCC-26D6-4350-9992-E60543F4F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424"/>
            <a:ext cx="11353800" cy="580691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/>
              <a:t>2,3-dimercaptosuccinic acid( DMSA</a:t>
            </a:r>
            <a:r>
              <a:rPr lang="en-US" b="1" dirty="0"/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Similar </a:t>
            </a:r>
            <a:r>
              <a:rPr lang="en-US" b="1" dirty="0"/>
              <a:t>to dimercaprol in chelating properties, water soluble, less toxic and </a:t>
            </a:r>
            <a:r>
              <a:rPr lang="en-US" b="1" dirty="0">
                <a:solidFill>
                  <a:srgbClr val="FF0000"/>
                </a:solidFill>
              </a:rPr>
              <a:t>orally effective</a:t>
            </a:r>
            <a:r>
              <a:rPr lang="en-US" b="1" dirty="0"/>
              <a:t>. 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Its </a:t>
            </a:r>
            <a:r>
              <a:rPr lang="en-US" b="1" dirty="0"/>
              <a:t>efficacy has been demonstrated in As, </a:t>
            </a:r>
            <a:r>
              <a:rPr lang="en-US" b="1" dirty="0" smtClean="0"/>
              <a:t>Hg (</a:t>
            </a:r>
            <a:r>
              <a:rPr lang="en-US" b="1" u="sng" dirty="0" smtClean="0"/>
              <a:t>mer</a:t>
            </a:r>
            <a:r>
              <a:rPr lang="en-US" b="1" dirty="0" smtClean="0"/>
              <a:t>cury) </a:t>
            </a:r>
            <a:r>
              <a:rPr lang="en-US" b="1" dirty="0"/>
              <a:t>and Pb poisoning.</a:t>
            </a:r>
          </a:p>
          <a:p>
            <a:pPr marL="0" indent="0">
              <a:buNone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</a:t>
            </a:r>
            <a:r>
              <a:rPr lang="en-US" b="1" dirty="0" smtClean="0"/>
              <a:t>Marketed </a:t>
            </a:r>
            <a:r>
              <a:rPr lang="en-US" b="1" dirty="0"/>
              <a:t>in </a:t>
            </a:r>
            <a:r>
              <a:rPr lang="en-US" b="1" dirty="0" smtClean="0"/>
              <a:t>USA, </a:t>
            </a:r>
            <a:r>
              <a:rPr lang="en-US" b="1" dirty="0"/>
              <a:t>but not in India for the treatment of lead intoxication.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Side effects are nausea, anorexia and loose motions.</a:t>
            </a:r>
          </a:p>
        </p:txBody>
      </p:sp>
    </p:spTree>
    <p:extLst>
      <p:ext uri="{BB962C8B-B14F-4D97-AF65-F5344CB8AC3E}">
        <p14:creationId xmlns:p14="http://schemas.microsoft.com/office/powerpoint/2010/main" val="112853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u="sng" dirty="0" smtClean="0"/>
              <a:t>EDTA</a:t>
            </a:r>
            <a:endParaRPr lang="en-IN" sz="3600" b="1" u="sng" dirty="0"/>
          </a:p>
        </p:txBody>
      </p:sp>
      <p:pic>
        <p:nvPicPr>
          <p:cNvPr id="4" name="Content Placeholder 3" descr="Iron Hexacyanoferrate - Prussian Blue&#10;Fe-4&#10;N&#10;N&#10;N&#10;N&#10;N&#10;N&#10;Fe-4&#10;N&#10;N&#10;N&#10;N&#10;N&#10;N&#10;Fe-4&#10;N&#10;N&#10;N&#10;N&#10;N&#10;N&#10;Fe+++&#10;Fe+++&#10;Fe+++ Fe+++&#10;ï¼Long ter..."/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4" t="8881" b="33477"/>
          <a:stretch/>
        </p:blipFill>
        <p:spPr bwMode="auto">
          <a:xfrm>
            <a:off x="1482254" y="1892980"/>
            <a:ext cx="9227491" cy="4216628"/>
          </a:xfrm>
          <a:prstGeom prst="rect">
            <a:avLst/>
          </a:prstGeom>
          <a:noFill/>
          <a:ln w="9525" cap="flat" cmpd="sng" algn="ctr">
            <a:solidFill>
              <a:srgbClr val="5B9BD5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03221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14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u="sng" dirty="0" smtClean="0"/>
              <a:t>EDTA 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Potent chelator of calcium—causes tetany on </a:t>
            </a:r>
            <a:r>
              <a:rPr lang="en-US" b="1" dirty="0" err="1"/>
              <a:t>i.v.</a:t>
            </a:r>
            <a:r>
              <a:rPr lang="en-US" b="1" dirty="0"/>
              <a:t> injection. </a:t>
            </a:r>
          </a:p>
          <a:p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When slow infusion given, tetany not occur, because Ca withdrawn from bones.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Can be used for emergency control of hypercalcemia: 50 mg/kg </a:t>
            </a:r>
            <a:r>
              <a:rPr lang="en-US" b="1" dirty="0" err="1"/>
              <a:t>i.v.</a:t>
            </a:r>
            <a:r>
              <a:rPr lang="en-US" b="1" dirty="0"/>
              <a:t> infusion over 2–4 hours, </a:t>
            </a:r>
            <a:r>
              <a:rPr lang="en-US" b="1" dirty="0">
                <a:solidFill>
                  <a:srgbClr val="FF0000"/>
                </a:solidFill>
              </a:rPr>
              <a:t>but bisphosphonates are preferred</a:t>
            </a:r>
            <a:r>
              <a:rPr lang="en-US" b="1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14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361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+mn-lt"/>
              </a:rPr>
              <a:t> </a:t>
            </a:r>
            <a:r>
              <a:rPr lang="en-IN" sz="3100" b="1" u="sng" dirty="0">
                <a:latin typeface="+mn-lt"/>
              </a:rPr>
              <a:t>Calcium disodium </a:t>
            </a:r>
            <a:r>
              <a:rPr lang="en-IN" sz="3100" b="1" u="sng" dirty="0" smtClean="0">
                <a:latin typeface="+mn-lt"/>
              </a:rPr>
              <a:t>ethylene diamine </a:t>
            </a:r>
            <a:r>
              <a:rPr lang="en-IN" sz="3100" b="1" u="sng" dirty="0">
                <a:latin typeface="+mn-lt"/>
              </a:rPr>
              <a:t>tetraacetic acid (CaNa2EDTA</a:t>
            </a:r>
            <a:r>
              <a:rPr lang="en-IN" b="1" u="sng" dirty="0"/>
              <a:t>) </a:t>
            </a:r>
            <a:r>
              <a:rPr lang="en-US" sz="3600" b="1" u="sng" dirty="0" smtClean="0">
                <a:latin typeface="+mn-lt"/>
              </a:rPr>
              <a:t/>
            </a:r>
            <a:br>
              <a:rPr lang="en-US" sz="3600" b="1" u="sng" dirty="0" smtClean="0">
                <a:latin typeface="+mn-lt"/>
              </a:rPr>
            </a:br>
            <a:endParaRPr lang="en-IN" sz="3600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7818" y="1690688"/>
            <a:ext cx="4218711" cy="4399260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0273" y="1160754"/>
            <a:ext cx="7931727" cy="556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108A-87FD-4D16-9BE0-E49F9F59C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94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  </a:t>
            </a:r>
            <a:r>
              <a:rPr lang="en-US" sz="4000" b="1" dirty="0" smtClean="0">
                <a:latin typeface="+mn-lt"/>
              </a:rPr>
              <a:t>CALCIUM DISODIUM EDETATE (CaNa2EDTA)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0D163-7B8C-4F23-8A27-52971CB85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" y="924791"/>
            <a:ext cx="12043064" cy="59332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 Calcium chelate of </a:t>
            </a:r>
            <a:r>
              <a:rPr lang="en-US" b="1" dirty="0"/>
              <a:t>N</a:t>
            </a:r>
            <a:r>
              <a:rPr lang="en-US" b="1" dirty="0" smtClean="0"/>
              <a:t>a2 EDTA</a:t>
            </a:r>
          </a:p>
          <a:p>
            <a:pPr>
              <a:lnSpc>
                <a:spcPct val="170000"/>
              </a:lnSpc>
            </a:pPr>
            <a:r>
              <a:rPr lang="en-US" b="1" dirty="0" smtClean="0">
                <a:hlinkClick r:id="rId3" tooltip="Hexadentate"/>
              </a:rPr>
              <a:t>Hexadenta</a:t>
            </a:r>
            <a:r>
              <a:rPr lang="en-US" b="1" dirty="0">
                <a:hlinkClick r:id="rId3" tooltip="Hexadentate"/>
              </a:rPr>
              <a:t>te</a:t>
            </a:r>
            <a:r>
              <a:rPr lang="en-US" b="1" dirty="0"/>
              <a:t> ("six-toothed") </a:t>
            </a:r>
            <a:r>
              <a:rPr lang="en-US" b="1" dirty="0">
                <a:hlinkClick r:id="rId4" tooltip="Ligand"/>
              </a:rPr>
              <a:t>ligand</a:t>
            </a:r>
            <a:r>
              <a:rPr lang="en-US" b="1" dirty="0"/>
              <a:t> and </a:t>
            </a:r>
            <a:r>
              <a:rPr lang="en-US" b="1" dirty="0">
                <a:hlinkClick r:id="rId5"/>
              </a:rPr>
              <a:t>chelating </a:t>
            </a:r>
            <a:r>
              <a:rPr lang="en-US" b="1" dirty="0" smtClean="0">
                <a:hlinkClick r:id="rId5"/>
              </a:rPr>
              <a:t>agent</a:t>
            </a:r>
            <a:endParaRPr lang="en-IN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Poorly absorbed in the </a:t>
            </a:r>
            <a:r>
              <a:rPr lang="en-US" b="1" dirty="0" err="1" smtClean="0"/>
              <a:t>git</a:t>
            </a:r>
            <a:r>
              <a:rPr lang="en-US" b="1" dirty="0" smtClean="0"/>
              <a:t> (&lt;5%) thus only administered by parenteral route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Painful at injection site so  iv injection could be given by diluting in 5% D or NS</a:t>
            </a:r>
          </a:p>
          <a:p>
            <a:pPr>
              <a:lnSpc>
                <a:spcPct val="170000"/>
              </a:lnSpc>
            </a:pPr>
            <a:r>
              <a:rPr lang="en-IN" b="1" dirty="0" smtClean="0"/>
              <a:t>In </a:t>
            </a:r>
            <a:r>
              <a:rPr lang="en-IN" b="1" dirty="0"/>
              <a:t>blood, </a:t>
            </a:r>
            <a:r>
              <a:rPr lang="en-US" b="1" dirty="0"/>
              <a:t>CaNa2EDTA is found only in the plasma. </a:t>
            </a:r>
          </a:p>
          <a:p>
            <a:pPr>
              <a:lnSpc>
                <a:spcPct val="170000"/>
              </a:lnSpc>
            </a:pPr>
            <a:r>
              <a:rPr lang="en-US" b="1" dirty="0"/>
              <a:t>CaNa2EDTA </a:t>
            </a:r>
            <a:r>
              <a:rPr lang="en-US" b="1" dirty="0" smtClean="0"/>
              <a:t>excreted </a:t>
            </a:r>
            <a:r>
              <a:rPr lang="en-US" b="1" dirty="0"/>
              <a:t>in </a:t>
            </a:r>
            <a:r>
              <a:rPr lang="en-US" b="1" dirty="0" smtClean="0"/>
              <a:t>urine </a:t>
            </a:r>
            <a:r>
              <a:rPr lang="en-US" b="1" dirty="0"/>
              <a:t>by glomerular filtration, so adequate renal function is necessary </a:t>
            </a:r>
          </a:p>
          <a:p>
            <a:pPr>
              <a:lnSpc>
                <a:spcPct val="170000"/>
              </a:lnSpc>
            </a:pPr>
            <a:r>
              <a:rPr lang="en-US" b="1" dirty="0"/>
              <a:t>Altering either the pH or the rate of urine flow has no effect on the rate of excretion.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42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+mn-lt"/>
              </a:rPr>
              <a:t> CALCIUM DISODIUM EDETATE (CaNa2EDTA</a:t>
            </a:r>
            <a:endParaRPr lang="en-IN" sz="36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7855"/>
            <a:ext cx="10515600" cy="4639108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Most </a:t>
            </a:r>
            <a:r>
              <a:rPr lang="en-US" b="1" dirty="0"/>
              <a:t>important indication lead poisoning due to the capacity of lead to displace calcium from the chelate</a:t>
            </a:r>
          </a:p>
          <a:p>
            <a:endParaRPr lang="en-US" dirty="0" smtClean="0"/>
          </a:p>
          <a:p>
            <a:r>
              <a:rPr lang="en-US" b="1" dirty="0"/>
              <a:t>Also useful in </a:t>
            </a:r>
            <a:r>
              <a:rPr lang="en-US" b="1" dirty="0" smtClean="0"/>
              <a:t>Cu</a:t>
            </a:r>
            <a:r>
              <a:rPr lang="en-US" b="1" dirty="0"/>
              <a:t>, </a:t>
            </a:r>
            <a:r>
              <a:rPr lang="en-US" b="1" dirty="0" smtClean="0"/>
              <a:t>Mn,Cd, </a:t>
            </a:r>
            <a:r>
              <a:rPr lang="en-US" b="1" dirty="0"/>
              <a:t>Fe, Zn, </a:t>
            </a:r>
            <a:endParaRPr lang="en-US" b="1" dirty="0" smtClean="0"/>
          </a:p>
          <a:p>
            <a:endParaRPr lang="en-I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610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1900-ABED-46B3-8AD1-5034B59E5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473"/>
            <a:ext cx="10515600" cy="727363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Calibiri body"/>
              </a:rPr>
              <a:t>    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DBBEF-E14C-4B96-A025-F66C827C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79318"/>
            <a:ext cx="12192000" cy="60786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Principal toxic effect on the kidney by </a:t>
            </a:r>
            <a:r>
              <a:rPr lang="en-IN" b="1" dirty="0" smtClean="0"/>
              <a:t>degeneration of proximal tubular cells.</a:t>
            </a:r>
            <a:endParaRPr lang="en-US" b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 Excessive thirst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An acute febrile reaction with chills, bodyache, malaise, fatigue lacrimation;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Glycosuria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 Anemia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Dermatitis with lesions strikingly similar to those of vitamin b6 deficiency;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 Transitory lowering of systolic and diastolic blood pressures;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Prolonged PT; and  T-wave</a:t>
            </a:r>
            <a:r>
              <a:rPr lang="en-IN" b="1" dirty="0" smtClean="0"/>
              <a:t>inversion on the electrocardiogram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852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99992" y="541176"/>
            <a:ext cx="4301412" cy="601824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D9902AC-CFF4-4398-BE49-F7072700CA6B}"/>
              </a:ext>
            </a:extLst>
          </p:cNvPr>
          <p:cNvSpPr txBox="1">
            <a:spLocks/>
          </p:cNvSpPr>
          <p:nvPr/>
        </p:nvSpPr>
        <p:spPr>
          <a:xfrm>
            <a:off x="513182" y="4357396"/>
            <a:ext cx="3116426" cy="1278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>
                <a:latin typeface="Arial Black" panose="020B0A04020102020204" pitchFamily="34" charset="0"/>
              </a:rPr>
              <a:t> </a:t>
            </a:r>
            <a:r>
              <a:rPr lang="en-US" sz="3000" b="1" u="sng" dirty="0" smtClean="0">
                <a:latin typeface="+mn-lt"/>
              </a:rPr>
              <a:t>(D-</a:t>
            </a:r>
            <a:r>
              <a:rPr lang="en-US" sz="3000" b="1" u="sng" dirty="0" err="1" smtClean="0">
                <a:latin typeface="+mn-lt"/>
              </a:rPr>
              <a:t>Pencillamine</a:t>
            </a:r>
            <a:r>
              <a:rPr lang="en-US" sz="3000" b="1" u="sng" dirty="0" smtClean="0">
                <a:latin typeface="+mn-lt"/>
              </a:rPr>
              <a:t>)</a:t>
            </a:r>
            <a:endParaRPr lang="en-US" sz="3000" b="1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784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E5FD6-9FD0-45F7-8A9A-AE31CAC9A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795"/>
            <a:ext cx="10515600" cy="1018902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+mn-lt"/>
              </a:rPr>
              <a:t>Penicillamine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0391E-4233-4606-AAB8-5E2D0BE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698"/>
            <a:ext cx="10515600" cy="565186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It is dimethyl cysteine,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Obtained as a degradation product of penicillin.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thiol moiety in penicillamine can </a:t>
            </a:r>
            <a:r>
              <a:rPr lang="en-IN" dirty="0" smtClean="0"/>
              <a:t>chelate</a:t>
            </a:r>
            <a:r>
              <a:rPr lang="en-US" sz="3200" dirty="0"/>
              <a:t> </a:t>
            </a:r>
            <a:r>
              <a:rPr lang="en-US" sz="3200" b="1" dirty="0" smtClean="0"/>
              <a:t>Cu</a:t>
            </a:r>
            <a:r>
              <a:rPr lang="en-US" sz="3200" dirty="0"/>
              <a:t>, Hg, Pb and Zn. 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D</a:t>
            </a:r>
            <a:r>
              <a:rPr lang="en-US" sz="3200" dirty="0" smtClean="0"/>
              <a:t>-isomer </a:t>
            </a:r>
            <a:r>
              <a:rPr lang="en-US" sz="3200" dirty="0"/>
              <a:t>is used therapeutically, because the </a:t>
            </a:r>
            <a:r>
              <a:rPr lang="en-US" sz="3200" b="1" dirty="0" smtClean="0"/>
              <a:t>l-isomer</a:t>
            </a:r>
            <a:r>
              <a:rPr lang="en-US" sz="3200" dirty="0" smtClean="0"/>
              <a:t> </a:t>
            </a:r>
            <a:r>
              <a:rPr lang="en-US" sz="3200" dirty="0"/>
              <a:t>and the </a:t>
            </a:r>
            <a:r>
              <a:rPr lang="en-US" sz="3200" dirty="0" err="1"/>
              <a:t>recemate</a:t>
            </a:r>
            <a:r>
              <a:rPr lang="en-US" sz="3200" dirty="0"/>
              <a:t> </a:t>
            </a:r>
            <a:r>
              <a:rPr lang="en-US" sz="3200" dirty="0" smtClean="0"/>
              <a:t>produce </a:t>
            </a:r>
            <a:r>
              <a:rPr lang="en-US" sz="3200" b="1" dirty="0"/>
              <a:t>optic neuritis</a:t>
            </a:r>
            <a:r>
              <a:rPr lang="en-US" sz="3200" dirty="0"/>
              <a:t> and are more toxic</a:t>
            </a:r>
            <a:r>
              <a:rPr lang="en-US" sz="32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smtClean="0"/>
              <a:t>Adequately </a:t>
            </a:r>
            <a:r>
              <a:rPr lang="en-US" sz="3200" dirty="0"/>
              <a:t>absorbed after </a:t>
            </a:r>
            <a:r>
              <a:rPr lang="en-US" sz="3200" b="1" dirty="0"/>
              <a:t>oral</a:t>
            </a:r>
            <a:r>
              <a:rPr lang="en-US" sz="3200" dirty="0"/>
              <a:t> administration. 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Little </a:t>
            </a:r>
            <a:r>
              <a:rPr lang="en-US" sz="3200" dirty="0"/>
              <a:t>metabolized in the body and excreted in urine and </a:t>
            </a:r>
            <a:r>
              <a:rPr lang="en-US" sz="3200" dirty="0" err="1"/>
              <a:t>faeces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183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63C15-31B2-4C48-AE9B-BF4CB0B9F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23" y="414528"/>
            <a:ext cx="11479017" cy="5762435"/>
          </a:xfrm>
          <a:noFill/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600" b="1" u="sng" dirty="0" smtClean="0"/>
              <a:t>Uses	 </a:t>
            </a:r>
            <a:r>
              <a:rPr lang="en-US" sz="3600" b="1" u="sng" dirty="0" err="1" smtClean="0"/>
              <a:t>Pencillamine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Wilson’sdisease</a:t>
            </a:r>
            <a:r>
              <a:rPr lang="en-US" dirty="0" smtClean="0"/>
              <a:t>(</a:t>
            </a:r>
            <a:r>
              <a:rPr lang="en-US" dirty="0" err="1" smtClean="0"/>
              <a:t>Hepatolenticulardegeneration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genetic </a:t>
            </a:r>
            <a:r>
              <a:rPr lang="en-US" b="1" u="sng" dirty="0"/>
              <a:t>deficiency of ceruloplasmin</a:t>
            </a:r>
            <a:r>
              <a:rPr lang="en-US" dirty="0"/>
              <a:t>, a protein which </a:t>
            </a:r>
            <a:r>
              <a:rPr lang="en-US" dirty="0" smtClean="0"/>
              <a:t>normally binds </a:t>
            </a:r>
            <a:r>
              <a:rPr lang="en-US" dirty="0"/>
              <a:t>and disposes off Cu from the body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its absence, </a:t>
            </a:r>
            <a:r>
              <a:rPr lang="en-US" b="1" u="sng" dirty="0"/>
              <a:t>plasma concentration of free Cu is high </a:t>
            </a:r>
            <a:r>
              <a:rPr lang="en-US" dirty="0"/>
              <a:t>which gets </a:t>
            </a:r>
            <a:r>
              <a:rPr lang="en-US" b="1" dirty="0"/>
              <a:t>deposited </a:t>
            </a:r>
            <a:r>
              <a:rPr lang="en-US" dirty="0"/>
              <a:t>in liver, substantia </a:t>
            </a:r>
            <a:r>
              <a:rPr lang="en-US" dirty="0" err="1"/>
              <a:t>nigra</a:t>
            </a:r>
            <a:r>
              <a:rPr lang="en-US" dirty="0"/>
              <a:t>, basal ganglia of brain, and causes </a:t>
            </a:r>
            <a:r>
              <a:rPr lang="en-US" dirty="0" smtClean="0"/>
              <a:t>degeneration.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Copper </a:t>
            </a:r>
            <a:r>
              <a:rPr lang="en-US" dirty="0"/>
              <a:t>poisoning </a:t>
            </a:r>
            <a:r>
              <a:rPr lang="en-US" dirty="0" smtClean="0"/>
              <a:t>			 </a:t>
            </a:r>
            <a:r>
              <a:rPr lang="en-US" b="1" u="sng" dirty="0" smtClean="0"/>
              <a:t>drug </a:t>
            </a:r>
            <a:r>
              <a:rPr lang="en-US" b="1" u="sng" dirty="0"/>
              <a:t>of choice </a:t>
            </a:r>
            <a:endParaRPr lang="en-US" b="1" u="sng" dirty="0" smtClean="0"/>
          </a:p>
          <a:p>
            <a:pPr marL="0" indent="0">
              <a:buNone/>
            </a:pPr>
            <a:endParaRPr lang="en-US" b="1" u="sng" dirty="0" smtClean="0"/>
          </a:p>
          <a:p>
            <a:pPr marL="0" indent="0">
              <a:buNone/>
            </a:pPr>
            <a:r>
              <a:rPr lang="en-US" dirty="0"/>
              <a:t>mercury </a:t>
            </a:r>
            <a:r>
              <a:rPr lang="en-US" dirty="0" smtClean="0"/>
              <a:t>				</a:t>
            </a:r>
            <a:r>
              <a:rPr lang="en-US" dirty="0"/>
              <a:t>alternative </a:t>
            </a:r>
            <a:r>
              <a:rPr lang="en-US" dirty="0" smtClean="0"/>
              <a:t>drug to </a:t>
            </a:r>
            <a:r>
              <a:rPr lang="en-US" dirty="0" err="1" smtClean="0"/>
              <a:t>dimercaprol</a:t>
            </a:r>
            <a:r>
              <a:rPr lang="en-US" dirty="0" smtClean="0"/>
              <a:t>/Succimer poisoning                         </a:t>
            </a:r>
          </a:p>
          <a:p>
            <a:pPr marL="0" indent="0">
              <a:buNone/>
            </a:pPr>
            <a:r>
              <a:rPr lang="en-US" dirty="0" smtClean="0"/>
              <a:t>Chronic </a:t>
            </a:r>
            <a:r>
              <a:rPr lang="en-US" dirty="0"/>
              <a:t>lead poisoning: </a:t>
            </a:r>
            <a:r>
              <a:rPr lang="en-US" sz="3000" b="1" u="sng" dirty="0" smtClean="0"/>
              <a:t>as adjuvant </a:t>
            </a:r>
            <a:r>
              <a:rPr lang="en-US" dirty="0"/>
              <a:t>to </a:t>
            </a:r>
            <a:r>
              <a:rPr lang="en-US" b="1" dirty="0"/>
              <a:t>CaNa2EDTA</a:t>
            </a:r>
            <a:r>
              <a:rPr lang="en-US" dirty="0"/>
              <a:t>, but </a:t>
            </a:r>
            <a:r>
              <a:rPr lang="en-US" dirty="0" err="1"/>
              <a:t>succimer</a:t>
            </a:r>
            <a:r>
              <a:rPr lang="en-US" dirty="0"/>
              <a:t> is preferred</a:t>
            </a:r>
          </a:p>
        </p:txBody>
      </p:sp>
      <p:sp>
        <p:nvSpPr>
          <p:cNvPr id="2" name="Right Arrow 1"/>
          <p:cNvSpPr/>
          <p:nvPr/>
        </p:nvSpPr>
        <p:spPr>
          <a:xfrm>
            <a:off x="2920481" y="3875922"/>
            <a:ext cx="1828800" cy="3540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ight Arrow 4"/>
          <p:cNvSpPr/>
          <p:nvPr/>
        </p:nvSpPr>
        <p:spPr>
          <a:xfrm>
            <a:off x="2528596" y="4765745"/>
            <a:ext cx="1828800" cy="3540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14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646" y="1"/>
            <a:ext cx="10596154" cy="3685880"/>
          </a:xfrm>
        </p:spPr>
        <p:txBody>
          <a:bodyPr>
            <a:normAutofit/>
          </a:bodyPr>
          <a:lstStyle/>
          <a:p>
            <a:pPr algn="ctr"/>
            <a:r>
              <a:rPr lang="en-IN" sz="3600" b="1" u="sng" dirty="0">
                <a:latin typeface="Calibiri body"/>
              </a:rPr>
              <a:t>M</a:t>
            </a:r>
            <a:r>
              <a:rPr lang="en-IN" sz="3600" b="1" u="sng" dirty="0" smtClean="0">
                <a:latin typeface="Calibiri body"/>
              </a:rPr>
              <a:t>echanism </a:t>
            </a:r>
            <a:r>
              <a:rPr lang="en-IN" sz="3600" b="1" u="sng" dirty="0">
                <a:latin typeface="Calibiri body"/>
              </a:rPr>
              <a:t>of </a:t>
            </a:r>
            <a:r>
              <a:rPr lang="en-IN" sz="3600" b="1" u="sng" dirty="0" smtClean="0">
                <a:latin typeface="Calibiri body"/>
              </a:rPr>
              <a:t>action</a:t>
            </a:r>
            <a:r>
              <a:rPr lang="en-IN" sz="2800" b="1" dirty="0" smtClean="0">
                <a:latin typeface="Calibiri body"/>
              </a:rPr>
              <a:t/>
            </a:r>
            <a:br>
              <a:rPr lang="en-IN" sz="2800" b="1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/>
            </a:r>
            <a:br>
              <a:rPr lang="en-IN" sz="2800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>Chelating agent(drug)+Metal ion</a:t>
            </a:r>
            <a:br>
              <a:rPr lang="en-IN" sz="2800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>↓</a:t>
            </a:r>
            <a:br>
              <a:rPr lang="en-IN" sz="2800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>Non toxic water soluble complex</a:t>
            </a:r>
            <a:br>
              <a:rPr lang="en-IN" sz="2800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>↓</a:t>
            </a:r>
            <a:br>
              <a:rPr lang="en-IN" sz="2800" dirty="0" smtClean="0">
                <a:latin typeface="Calibiri body"/>
              </a:rPr>
            </a:br>
            <a:r>
              <a:rPr lang="en-IN" sz="2800" dirty="0" smtClean="0">
                <a:latin typeface="Calibiri body"/>
              </a:rPr>
              <a:t>Eliminated by kidney</a:t>
            </a:r>
            <a:endParaRPr lang="en-IN" sz="2800" dirty="0">
              <a:latin typeface="Calibiri body"/>
            </a:endParaRPr>
          </a:p>
        </p:txBody>
      </p:sp>
      <p:pic>
        <p:nvPicPr>
          <p:cNvPr id="4" name="Content Placeholder 9" descr="DEFINITION&#10;â Drugs which complex metallic ions,forminf ring&#10;structures within their molecule(greek chele&#10;=crab;the compoun...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28" t="61203" r="14638"/>
          <a:stretch/>
        </p:blipFill>
        <p:spPr bwMode="auto">
          <a:xfrm>
            <a:off x="1950719" y="3805646"/>
            <a:ext cx="9065623" cy="29173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3527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7BB41-92CC-4D48-87E8-2F25DBDC1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dirty="0" smtClean="0"/>
              <a:t> </a:t>
            </a:r>
            <a:r>
              <a:rPr lang="en-US" sz="3200" b="1" dirty="0"/>
              <a:t>Cystinuria and cystine stones</a:t>
            </a:r>
            <a:r>
              <a:rPr lang="en-US" sz="3200" dirty="0"/>
              <a:t>: </a:t>
            </a:r>
            <a:r>
              <a:rPr lang="en-US" sz="3200" dirty="0" smtClean="0"/>
              <a:t>promotes excretion </a:t>
            </a:r>
            <a:r>
              <a:rPr lang="en-US" sz="3200" dirty="0"/>
              <a:t>of cysteine and prevents its precipitation in the urinary tract, because </a:t>
            </a:r>
            <a:r>
              <a:rPr lang="en-US" sz="3200" b="1" dirty="0" smtClean="0"/>
              <a:t>penicillamine cysteine </a:t>
            </a:r>
            <a:r>
              <a:rPr lang="en-US" sz="3200" b="1" dirty="0"/>
              <a:t>complex </a:t>
            </a:r>
            <a:r>
              <a:rPr lang="en-US" sz="3200" dirty="0"/>
              <a:t>is more soluble than </a:t>
            </a:r>
            <a:r>
              <a:rPr lang="en-US" sz="3200" dirty="0" err="1"/>
              <a:t>dicysteine</a:t>
            </a:r>
            <a:r>
              <a:rPr lang="en-US" sz="3200" dirty="0"/>
              <a:t> (cystine). 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Scleroderma</a:t>
            </a:r>
            <a:r>
              <a:rPr lang="en-US" sz="3200" dirty="0"/>
              <a:t>: Penicillamine benefits by increasing soluble collagen. 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As </a:t>
            </a:r>
            <a:r>
              <a:rPr lang="en-US" sz="3200" b="1" dirty="0" smtClean="0"/>
              <a:t>DMARD</a:t>
            </a:r>
            <a:r>
              <a:rPr lang="en-US" sz="3200" dirty="0" smtClean="0"/>
              <a:t> in Rheumatoid arthritis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05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78EC3-CFF6-4A6A-8448-B23416A39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893618"/>
            <a:ext cx="10688782" cy="596438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Nausea</a:t>
            </a:r>
            <a:r>
              <a:rPr lang="en-US" dirty="0"/>
              <a:t>, vomiting, abdominal discomfort and rashes (</a:t>
            </a:r>
            <a:r>
              <a:rPr lang="en-US" dirty="0" smtClean="0"/>
              <a:t>often with </a:t>
            </a:r>
            <a:r>
              <a:rPr lang="en-US" dirty="0"/>
              <a:t>fever</a:t>
            </a:r>
            <a:r>
              <a:rPr lang="en-US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Loss </a:t>
            </a:r>
            <a:r>
              <a:rPr lang="en-US" dirty="0"/>
              <a:t>of </a:t>
            </a:r>
            <a:r>
              <a:rPr lang="en-US" dirty="0" smtClean="0"/>
              <a:t>taste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r>
              <a:rPr lang="en-IN" dirty="0" smtClean="0"/>
              <a:t>Oral ulceration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Glomerulonephritis/Nephrotic syndrome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thrombocytopenia</a:t>
            </a:r>
            <a:r>
              <a:rPr lang="en-US" dirty="0"/>
              <a:t>, </a:t>
            </a:r>
            <a:r>
              <a:rPr lang="en-US" dirty="0" smtClean="0"/>
              <a:t>neutropenia and rarely</a:t>
            </a:r>
            <a:r>
              <a:rPr lang="en-US" dirty="0"/>
              <a:t>, aplastic </a:t>
            </a:r>
            <a:r>
              <a:rPr lang="en-US" dirty="0" err="1"/>
              <a:t>anaemia</a:t>
            </a:r>
            <a:r>
              <a:rPr lang="en-US" dirty="0" smtClean="0"/>
              <a:t>.</a:t>
            </a:r>
            <a:endParaRPr lang="en-US" sz="3200" dirty="0"/>
          </a:p>
          <a:p>
            <a:pPr marL="0" indent="0">
              <a:lnSpc>
                <a:spcPct val="150000"/>
              </a:lnSpc>
              <a:buNone/>
            </a:pPr>
            <a:r>
              <a:rPr lang="en-IN" dirty="0" smtClean="0"/>
              <a:t>lupus-like autoimmune reaction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 err="1"/>
              <a:t>antipyridoxine</a:t>
            </a:r>
            <a:r>
              <a:rPr lang="en-IN" dirty="0"/>
              <a:t> effect </a:t>
            </a:r>
            <a:endParaRPr lang="en-I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Myasthenia gravis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2" name="Rectangle 1"/>
          <p:cNvSpPr/>
          <p:nvPr/>
        </p:nvSpPr>
        <p:spPr>
          <a:xfrm>
            <a:off x="4000500" y="418006"/>
            <a:ext cx="42881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/>
              <a:t>Adverse effects</a:t>
            </a:r>
            <a:r>
              <a:rPr lang="en-US" sz="3600" u="sng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926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u="sng" dirty="0">
                <a:latin typeface="Calibiri body"/>
              </a:rPr>
              <a:t>Trientine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IN" dirty="0" smtClean="0"/>
              <a:t> </a:t>
            </a:r>
            <a:r>
              <a:rPr lang="en-IN" b="1" u="sng" dirty="0">
                <a:latin typeface="Calibiri body"/>
              </a:rPr>
              <a:t>Trientine </a:t>
            </a:r>
            <a:r>
              <a:rPr lang="en-IN" b="1" dirty="0" smtClean="0"/>
              <a:t>(</a:t>
            </a:r>
            <a:r>
              <a:rPr lang="en-IN" b="1" dirty="0"/>
              <a:t>triethylenetetramine dihydrochloride) </a:t>
            </a:r>
            <a:r>
              <a:rPr lang="en-IN" b="1" dirty="0" smtClean="0"/>
              <a:t>orally </a:t>
            </a:r>
            <a:r>
              <a:rPr lang="en-US" b="1" dirty="0" smtClean="0"/>
              <a:t>alternative </a:t>
            </a:r>
            <a:r>
              <a:rPr lang="en-US" b="1" dirty="0"/>
              <a:t>for patients with Wilson disease who are intolerant of penicillamine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69056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04253" y="688730"/>
            <a:ext cx="6494105" cy="6169269"/>
          </a:xfrm>
          <a:prstGeom prst="rect">
            <a:avLst/>
          </a:prstGeom>
          <a:scene3d>
            <a:camera prst="orthographicFront"/>
            <a:lightRig rig="threePt" dir="t"/>
          </a:scene3d>
          <a:sp3d extrusionH="76200" contourW="12700">
            <a:bevelT/>
            <a:extrusionClr>
              <a:schemeClr val="tx1"/>
            </a:extrusionClr>
            <a:contourClr>
              <a:srgbClr val="C00000"/>
            </a:contourClr>
          </a:sp3d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902AC-CFF4-4398-BE49-F7072700C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 flipV="1">
            <a:off x="0" y="1614196"/>
            <a:ext cx="2677885" cy="1567542"/>
          </a:xfrm>
        </p:spPr>
        <p:txBody>
          <a:bodyPr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  </a:t>
            </a:r>
            <a:endParaRPr lang="en-US" b="1" dirty="0"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9902AC-CFF4-4398-BE49-F7072700CA6B}"/>
              </a:ext>
            </a:extLst>
          </p:cNvPr>
          <p:cNvSpPr txBox="1">
            <a:spLocks/>
          </p:cNvSpPr>
          <p:nvPr/>
        </p:nvSpPr>
        <p:spPr>
          <a:xfrm>
            <a:off x="513182" y="4357396"/>
            <a:ext cx="3116426" cy="25006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>
                <a:latin typeface="Arial Black" panose="020B0A04020102020204" pitchFamily="34" charset="0"/>
              </a:rPr>
              <a:t> </a:t>
            </a:r>
            <a:r>
              <a:rPr lang="en-US" sz="3000" b="1" u="sng" dirty="0" smtClean="0">
                <a:latin typeface="+mn-lt"/>
              </a:rPr>
              <a:t>(</a:t>
            </a:r>
            <a:r>
              <a:rPr lang="en-US" sz="3000" b="1" u="sng" dirty="0" err="1" smtClean="0">
                <a:latin typeface="+mn-lt"/>
              </a:rPr>
              <a:t>Deferoxamine</a:t>
            </a:r>
            <a:r>
              <a:rPr lang="en-US" sz="3000" b="1" u="sng" dirty="0" smtClean="0">
                <a:latin typeface="+mn-lt"/>
              </a:rPr>
              <a:t>)</a:t>
            </a:r>
          </a:p>
          <a:p>
            <a:pPr algn="ctr"/>
            <a:endParaRPr lang="en-US" sz="3000" b="1" u="sng" dirty="0">
              <a:latin typeface="+mn-lt"/>
            </a:endParaRPr>
          </a:p>
          <a:p>
            <a:pPr algn="ctr"/>
            <a:endParaRPr lang="en-US" sz="3000" b="1" u="sng" dirty="0" smtClean="0">
              <a:latin typeface="+mn-lt"/>
            </a:endParaRPr>
          </a:p>
          <a:p>
            <a:pPr algn="ctr"/>
            <a:r>
              <a:rPr lang="en-US" sz="1100" b="1" u="sng" dirty="0">
                <a:latin typeface="+mn-lt"/>
              </a:rPr>
              <a:t>picture from Themis atlas pharmacology 3e,P302</a:t>
            </a:r>
          </a:p>
        </p:txBody>
      </p:sp>
    </p:spTree>
    <p:extLst>
      <p:ext uri="{BB962C8B-B14F-4D97-AF65-F5344CB8AC3E}">
        <p14:creationId xmlns:p14="http://schemas.microsoft.com/office/powerpoint/2010/main" val="178137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58536" y="-124691"/>
            <a:ext cx="12950536" cy="706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64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65345-A2CB-4009-B9B3-F9A75553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6702"/>
          </a:xfrm>
        </p:spPr>
        <p:txBody>
          <a:bodyPr/>
          <a:lstStyle/>
          <a:p>
            <a:pPr algn="ctr"/>
            <a:r>
              <a:rPr lang="en-US" b="1" dirty="0" err="1" smtClean="0"/>
              <a:t>Desferrioxamine</a:t>
            </a:r>
            <a:r>
              <a:rPr lang="en-US" b="1" dirty="0" smtClean="0"/>
              <a:t>/</a:t>
            </a:r>
            <a:r>
              <a:rPr lang="en-US" b="1" dirty="0" err="1" smtClean="0"/>
              <a:t>Deferoxamine</a:t>
            </a:r>
            <a:r>
              <a:rPr lang="en-US" b="1" dirty="0" smtClean="0"/>
              <a:t>/DFO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E8B5-EEEC-4475-9E3A-D4C1CFC15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828"/>
            <a:ext cx="10515600" cy="574617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Obtained from an </a:t>
            </a:r>
            <a:r>
              <a:rPr lang="en-US" b="1" dirty="0" err="1" smtClean="0"/>
              <a:t>actinomycete</a:t>
            </a:r>
            <a:r>
              <a:rPr lang="en-US" b="1" dirty="0" smtClean="0"/>
              <a:t>- </a:t>
            </a:r>
            <a:r>
              <a:rPr lang="en-IN" b="1" i="1" dirty="0" smtClean="0"/>
              <a:t>Streptomyces </a:t>
            </a:r>
            <a:r>
              <a:rPr lang="en-IN" b="1" i="1" dirty="0" err="1" smtClean="0"/>
              <a:t>pilosus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Straight chain DFO  molecule winds around fe3+ and forms a stable nontoxic complex and excreted in urine as ferrioxamine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Removes loosely bound Fe as well as that from </a:t>
            </a:r>
            <a:r>
              <a:rPr lang="en-US" b="1" dirty="0" err="1" smtClean="0"/>
              <a:t>haemosiderin</a:t>
            </a:r>
            <a:r>
              <a:rPr lang="en-US" b="1" dirty="0" smtClean="0"/>
              <a:t> and ferritin, but not from </a:t>
            </a:r>
            <a:r>
              <a:rPr lang="en-US" b="1" dirty="0" err="1" smtClean="0"/>
              <a:t>haemoglobin</a:t>
            </a:r>
            <a:r>
              <a:rPr lang="en-US" b="1" dirty="0" smtClean="0"/>
              <a:t> or cytochrome.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Absorption poor after PO </a:t>
            </a:r>
            <a:r>
              <a:rPr lang="en-US" b="1" dirty="0" smtClean="0"/>
              <a:t>---Parenterally administered. (</a:t>
            </a:r>
            <a:r>
              <a:rPr lang="en-US" b="1" dirty="0" err="1"/>
              <a:t>im</a:t>
            </a:r>
            <a:r>
              <a:rPr lang="en-US" b="1" dirty="0"/>
              <a:t>/iv/</a:t>
            </a:r>
            <a:r>
              <a:rPr lang="en-US" b="1" dirty="0" err="1"/>
              <a:t>sc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Very high affinity for iron: 1g is capable of chelating 85 mg of elemental iron.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615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9D508-5CFE-4E11-96EA-FC24A6D7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Desferrioxamine indications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676B9-BA70-4F50-A5F9-15C5A222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298864"/>
            <a:ext cx="12192000" cy="487809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 smtClean="0"/>
              <a:t>Acute </a:t>
            </a:r>
            <a:r>
              <a:rPr lang="en-US" sz="3200" b="1" dirty="0"/>
              <a:t>iron poisoning: mostly seen in children</a:t>
            </a:r>
          </a:p>
          <a:p>
            <a:pPr marL="514350" indent="-514350">
              <a:buAutoNum type="arabicPeriod"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2. Transfusion </a:t>
            </a:r>
            <a:r>
              <a:rPr lang="en-US" sz="3200" b="1" dirty="0" err="1"/>
              <a:t>siderosis</a:t>
            </a:r>
            <a:r>
              <a:rPr lang="en-US" sz="3200" b="1" dirty="0"/>
              <a:t>: occurs in </a:t>
            </a:r>
            <a:r>
              <a:rPr lang="en-US" sz="3200" b="1" dirty="0" err="1" smtClean="0"/>
              <a:t>thalassemic</a:t>
            </a:r>
            <a:r>
              <a:rPr lang="en-US" sz="3200" b="1" dirty="0" smtClean="0"/>
              <a:t> who </a:t>
            </a:r>
            <a:r>
              <a:rPr lang="en-US" sz="3200" b="1" dirty="0"/>
              <a:t>receive </a:t>
            </a:r>
            <a:r>
              <a:rPr lang="en-US" sz="3200" b="1" dirty="0" smtClean="0"/>
              <a:t>repeated </a:t>
            </a:r>
            <a:r>
              <a:rPr lang="en-US" sz="3200" b="1" dirty="0"/>
              <a:t>BT </a:t>
            </a:r>
          </a:p>
          <a:p>
            <a:pPr marL="0" indent="0">
              <a:buNone/>
            </a:pPr>
            <a:r>
              <a:rPr lang="en-US" sz="3200" b="1" dirty="0"/>
              <a:t>	0.5–1 g/day i.m. helps to excrete the chronic iron overload;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dirty="0" err="1"/>
              <a:t>i.v.</a:t>
            </a:r>
            <a:r>
              <a:rPr lang="en-US" sz="3200" b="1" dirty="0"/>
              <a:t> concurrently with blood transfusion—2 g per unit of blood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3. With hemodialysis for aluminum toxicity in renal failure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72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C350F-123B-4B99-B1C6-40D6988D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702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u="sng" dirty="0" smtClean="0">
                <a:latin typeface="Calibiri body"/>
              </a:rPr>
              <a:t>Desferrioxamine adverse effects: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5960C-BBC9-4CAB-94A5-47AC0C567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50718"/>
            <a:ext cx="11353800" cy="63072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High </a:t>
            </a:r>
            <a:r>
              <a:rPr lang="en-US" b="1" dirty="0"/>
              <a:t>frequency hearing loss </a:t>
            </a:r>
            <a:r>
              <a:rPr lang="en-US" b="1" dirty="0" smtClean="0"/>
              <a:t>/ </a:t>
            </a:r>
            <a:r>
              <a:rPr lang="en-US" b="1" dirty="0"/>
              <a:t>Tinnitus </a:t>
            </a:r>
            <a:endParaRPr lang="en-US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Vision</a:t>
            </a:r>
            <a:r>
              <a:rPr lang="en-US" b="1" dirty="0"/>
              <a:t>: loss of visual acuity, field defects, night vision or color </a:t>
            </a:r>
            <a:r>
              <a:rPr lang="en-US" b="1" dirty="0" smtClean="0"/>
              <a:t>vision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Impaired </a:t>
            </a:r>
            <a:r>
              <a:rPr lang="en-US" b="1" dirty="0"/>
              <a:t>growth and skeletal </a:t>
            </a:r>
            <a:r>
              <a:rPr lang="en-US" b="1" dirty="0" smtClean="0"/>
              <a:t>development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Lung toxicity (pulmonary syndrome)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Increased </a:t>
            </a:r>
            <a:r>
              <a:rPr lang="en-US" b="1" dirty="0"/>
              <a:t>risk of infection (Yersinia) </a:t>
            </a:r>
            <a:endParaRPr lang="en-US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Can </a:t>
            </a:r>
            <a:r>
              <a:rPr lang="en-US" b="1" dirty="0"/>
              <a:t>cause histamine release → fall in BP, flushing, itching, urticaria, rashes</a:t>
            </a:r>
            <a:r>
              <a:rPr lang="en-US" b="1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"vin </a:t>
            </a:r>
            <a:r>
              <a:rPr lang="en-US" b="1" dirty="0" err="1"/>
              <a:t>ros</a:t>
            </a:r>
            <a:r>
              <a:rPr lang="en-US" b="1" dirty="0"/>
              <a:t>," or deep red </a:t>
            </a:r>
            <a:r>
              <a:rPr lang="en-US" b="1" dirty="0" smtClean="0"/>
              <a:t>wine colored</a:t>
            </a:r>
            <a:r>
              <a:rPr lang="en-US" b="1" dirty="0"/>
              <a:t>, urine is produced.</a:t>
            </a:r>
            <a:r>
              <a:rPr lang="en-US" dirty="0"/>
              <a:t> </a:t>
            </a:r>
            <a:endParaRPr lang="en-US" b="1" dirty="0" smtClean="0"/>
          </a:p>
          <a:p>
            <a:pPr marL="0" indent="0">
              <a:buNone/>
            </a:pP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203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5585B-3A28-4423-B2F0-25051749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Deferiprone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1EADF-8A73-4A1C-BC2B-D6B7C79F6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/>
              <a:t>Orally </a:t>
            </a:r>
            <a:r>
              <a:rPr lang="en-US" sz="3200" b="1" dirty="0"/>
              <a:t>active iron chelator</a:t>
            </a:r>
            <a:r>
              <a:rPr lang="en-US" sz="3200" dirty="0"/>
              <a:t> which has simplified the treatment of transfusion </a:t>
            </a:r>
            <a:r>
              <a:rPr lang="en-US" sz="3200" dirty="0" err="1"/>
              <a:t>siderosis</a:t>
            </a:r>
            <a:r>
              <a:rPr lang="en-US" sz="3200" dirty="0"/>
              <a:t> in </a:t>
            </a:r>
            <a:r>
              <a:rPr lang="en-US" sz="3200" b="1" dirty="0"/>
              <a:t>thalassemia patients. 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Excessive </a:t>
            </a:r>
            <a:r>
              <a:rPr lang="en-US" sz="3200" b="1" dirty="0" err="1"/>
              <a:t>haemolysis</a:t>
            </a:r>
            <a:r>
              <a:rPr lang="en-US" sz="3200" b="1" dirty="0"/>
              <a:t> </a:t>
            </a:r>
            <a:r>
              <a:rPr lang="en-US" sz="3200" dirty="0"/>
              <a:t>occurs in these patients, and they have to be given repeated blood transfusions. 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An </a:t>
            </a:r>
            <a:r>
              <a:rPr lang="en-US" sz="3200" dirty="0"/>
              <a:t>iron chelator has to be used to clear the resulting iron overload.</a:t>
            </a:r>
          </a:p>
        </p:txBody>
      </p:sp>
    </p:spTree>
    <p:extLst>
      <p:ext uri="{BB962C8B-B14F-4D97-AF65-F5344CB8AC3E}">
        <p14:creationId xmlns:p14="http://schemas.microsoft.com/office/powerpoint/2010/main" val="249017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51824-5139-422F-A0FA-99956771D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  Deferiprone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F8628-C8BD-4706-A9C5-F02B65783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Oral deferiprone</a:t>
            </a:r>
            <a:r>
              <a:rPr lang="en-US" sz="3200" dirty="0"/>
              <a:t> is a somewhat </a:t>
            </a:r>
            <a:r>
              <a:rPr lang="en-US" sz="3200" b="1" dirty="0"/>
              <a:t>less effective </a:t>
            </a:r>
            <a:r>
              <a:rPr lang="en-US" sz="3200" dirty="0"/>
              <a:t>alternative to </a:t>
            </a:r>
            <a:r>
              <a:rPr lang="en-US" sz="3200" b="1" dirty="0"/>
              <a:t>injected </a:t>
            </a:r>
            <a:r>
              <a:rPr lang="en-US" sz="3200" b="1" dirty="0" err="1"/>
              <a:t>desferrioxamine</a:t>
            </a:r>
            <a:r>
              <a:rPr lang="en-US" sz="3200" b="1" dirty="0"/>
              <a:t>.</a:t>
            </a:r>
            <a:r>
              <a:rPr lang="en-US" sz="32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Deferiprone has also been indicated for </a:t>
            </a:r>
            <a:r>
              <a:rPr lang="en-US" sz="3200" b="1" i="1" dirty="0"/>
              <a:t>acute iron poisoning</a:t>
            </a:r>
            <a:r>
              <a:rPr lang="en-US" sz="3200" i="1" dirty="0"/>
              <a:t> </a:t>
            </a:r>
            <a:r>
              <a:rPr lang="en-US" sz="3200" dirty="0"/>
              <a:t>(less effective than </a:t>
            </a:r>
            <a:r>
              <a:rPr lang="en-US" sz="3200" dirty="0" err="1"/>
              <a:t>desferrioxamine</a:t>
            </a:r>
            <a:r>
              <a:rPr lang="en-US" sz="3200" dirty="0"/>
              <a:t>) and for </a:t>
            </a:r>
            <a:r>
              <a:rPr lang="en-US" sz="3200" b="1" i="1" dirty="0"/>
              <a:t>iron load in liver cirrhosis</a:t>
            </a:r>
            <a:r>
              <a:rPr lang="en-US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35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1819" y="1891145"/>
            <a:ext cx="3319756" cy="47291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7218" y="2214846"/>
            <a:ext cx="2878282" cy="423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07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463FC-0971-44C2-B16D-654CC028F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 Deferiprone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A2557-29FD-4F1C-9364-3AE3736E4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Side effects </a:t>
            </a:r>
            <a:endParaRPr lang="en-US" sz="32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Anorexia</a:t>
            </a:r>
            <a:r>
              <a:rPr lang="en-US" sz="3200" dirty="0"/>
              <a:t>, vomiting, altered taste, joint pain, reversible neutropenia, rarely </a:t>
            </a:r>
            <a:r>
              <a:rPr lang="en-US" sz="3200" dirty="0" err="1" smtClean="0"/>
              <a:t>agranulocytosis.Long</a:t>
            </a:r>
            <a:r>
              <a:rPr lang="en-US" sz="3200" dirty="0" smtClean="0"/>
              <a:t>-term </a:t>
            </a:r>
            <a:r>
              <a:rPr lang="en-US" sz="3200" dirty="0"/>
              <a:t>safety is not yet known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858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E9CD7-0744-40C1-B08E-0180E3D1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CB011-2B1D-48E5-9D9A-F3A46F4DB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>
                <a:solidFill>
                  <a:srgbClr val="B3001A"/>
                </a:solidFill>
                <a:latin typeface="ElectraLTStd-Bold"/>
              </a:rPr>
              <a:t>Copper 			</a:t>
            </a:r>
            <a:r>
              <a:rPr lang="it-IT" sz="2400" b="1" dirty="0" smtClean="0">
                <a:solidFill>
                  <a:srgbClr val="B3001A"/>
                </a:solidFill>
                <a:latin typeface="ElectraLTStd-Bold"/>
              </a:rPr>
              <a:t>Peni</a:t>
            </a:r>
            <a:r>
              <a:rPr lang="it-IT" sz="2400" dirty="0" smtClean="0">
                <a:solidFill>
                  <a:srgbClr val="000000"/>
                </a:solidFill>
                <a:latin typeface="ElectraLTStd-Regular"/>
              </a:rPr>
              <a:t>cillamine</a:t>
            </a:r>
            <a:r>
              <a:rPr lang="it-IT" sz="2400" dirty="0">
                <a:solidFill>
                  <a:srgbClr val="000000"/>
                </a:solidFill>
                <a:latin typeface="ElectraLTStd-Regular"/>
              </a:rPr>
              <a:t>, </a:t>
            </a:r>
            <a:r>
              <a:rPr lang="it-IT" sz="2400" dirty="0" smtClean="0">
                <a:solidFill>
                  <a:srgbClr val="000000"/>
                </a:solidFill>
                <a:latin typeface="ElectraLTStd-Regular"/>
              </a:rPr>
              <a:t>trientine(</a:t>
            </a:r>
            <a:r>
              <a:rPr lang="it-IT" sz="2400" b="1" dirty="0" smtClean="0">
                <a:solidFill>
                  <a:srgbClr val="B3001A"/>
                </a:solidFill>
                <a:latin typeface="ElectraLTStd-Bold"/>
              </a:rPr>
              <a:t>Copper </a:t>
            </a:r>
            <a:r>
              <a:rPr lang="it-IT" sz="2400" b="1" dirty="0">
                <a:solidFill>
                  <a:srgbClr val="B3001A"/>
                </a:solidFill>
                <a:latin typeface="ElectraLTStd-Bold"/>
              </a:rPr>
              <a:t>pen</a:t>
            </a:r>
            <a:r>
              <a:rPr lang="it-IT" sz="2400" dirty="0">
                <a:solidFill>
                  <a:srgbClr val="000000"/>
                </a:solidFill>
                <a:latin typeface="ElectraLTStd-Regular"/>
              </a:rPr>
              <a:t>ny)</a:t>
            </a:r>
          </a:p>
          <a:p>
            <a:endParaRPr lang="en-IN" sz="2400" b="1" dirty="0" smtClean="0">
              <a:solidFill>
                <a:srgbClr val="B3001A"/>
              </a:solidFill>
              <a:latin typeface="ElectraLTStd-Bold"/>
            </a:endParaRPr>
          </a:p>
          <a:p>
            <a:r>
              <a:rPr lang="en-IN" sz="2400" b="1" dirty="0" smtClean="0">
                <a:solidFill>
                  <a:srgbClr val="B3001A"/>
                </a:solidFill>
                <a:latin typeface="ElectraLTStd-Bold"/>
              </a:rPr>
              <a:t>Iron 				</a:t>
            </a:r>
            <a:r>
              <a:rPr lang="en-IN" sz="2400" dirty="0" smtClean="0">
                <a:solidFill>
                  <a:srgbClr val="000000"/>
                </a:solidFill>
                <a:latin typeface="ElectraLTStd-Regular"/>
              </a:rPr>
              <a:t>De</a:t>
            </a:r>
            <a:r>
              <a:rPr lang="en-IN" sz="2400" b="1" dirty="0" smtClean="0">
                <a:solidFill>
                  <a:srgbClr val="B3001A"/>
                </a:solidFill>
                <a:latin typeface="ElectraLTStd-Bold"/>
              </a:rPr>
              <a:t>fe</a:t>
            </a:r>
            <a:r>
              <a:rPr lang="en-IN" sz="2400" dirty="0" smtClean="0">
                <a:solidFill>
                  <a:srgbClr val="000000"/>
                </a:solidFill>
                <a:latin typeface="ElectraLTStd-Regular"/>
              </a:rPr>
              <a:t>roxamine</a:t>
            </a:r>
            <a:r>
              <a:rPr lang="en-IN" sz="2400" dirty="0">
                <a:solidFill>
                  <a:srgbClr val="000000"/>
                </a:solidFill>
                <a:latin typeface="ElectraLTStd-Regular"/>
              </a:rPr>
              <a:t>, </a:t>
            </a:r>
            <a:r>
              <a:rPr lang="en-IN" sz="2400" dirty="0" err="1">
                <a:solidFill>
                  <a:srgbClr val="000000"/>
                </a:solidFill>
                <a:latin typeface="ElectraLTStd-Regular"/>
              </a:rPr>
              <a:t>de</a:t>
            </a:r>
            <a:r>
              <a:rPr lang="en-IN" sz="2400" b="1" dirty="0" err="1">
                <a:solidFill>
                  <a:srgbClr val="B3001A"/>
                </a:solidFill>
                <a:latin typeface="ElectraLTStd-Bold"/>
              </a:rPr>
              <a:t>fe</a:t>
            </a:r>
            <a:r>
              <a:rPr lang="en-IN" sz="2400" dirty="0" err="1">
                <a:solidFill>
                  <a:srgbClr val="000000"/>
                </a:solidFill>
                <a:latin typeface="ElectraLTStd-Regular"/>
              </a:rPr>
              <a:t>rasirox</a:t>
            </a:r>
            <a:r>
              <a:rPr lang="en-IN" sz="2400" dirty="0">
                <a:solidFill>
                  <a:srgbClr val="000000"/>
                </a:solidFill>
                <a:latin typeface="ElectraLTStd-Regular"/>
              </a:rPr>
              <a:t>, </a:t>
            </a:r>
            <a:r>
              <a:rPr lang="en-IN" sz="2400" dirty="0" err="1" smtClean="0">
                <a:solidFill>
                  <a:srgbClr val="000000"/>
                </a:solidFill>
                <a:latin typeface="ElectraLTStd-Regular"/>
              </a:rPr>
              <a:t>de</a:t>
            </a:r>
            <a:r>
              <a:rPr lang="en-IN" sz="2400" b="1" dirty="0" err="1" smtClean="0">
                <a:solidFill>
                  <a:srgbClr val="B3001A"/>
                </a:solidFill>
                <a:latin typeface="ElectraLTStd-Bold"/>
              </a:rPr>
              <a:t>fe</a:t>
            </a:r>
            <a:r>
              <a:rPr lang="en-IN" sz="2400" dirty="0" err="1" smtClean="0">
                <a:solidFill>
                  <a:srgbClr val="000000"/>
                </a:solidFill>
                <a:latin typeface="ElectraLTStd-Regular"/>
              </a:rPr>
              <a:t>riprone</a:t>
            </a:r>
            <a:endParaRPr lang="en-IN" sz="2400" dirty="0" smtClean="0">
              <a:solidFill>
                <a:srgbClr val="000000"/>
              </a:solidFill>
              <a:latin typeface="ElectraLTStd-Regular"/>
            </a:endParaRPr>
          </a:p>
          <a:p>
            <a:endParaRPr lang="en-IN" sz="2400" dirty="0">
              <a:solidFill>
                <a:srgbClr val="000000"/>
              </a:solidFill>
              <a:latin typeface="ElectraLTStd-Regular"/>
            </a:endParaRPr>
          </a:p>
          <a:p>
            <a:r>
              <a:rPr lang="it-IT" sz="2400" dirty="0">
                <a:solidFill>
                  <a:srgbClr val="000000"/>
                </a:solidFill>
                <a:latin typeface="ElectraLTStd-Regular"/>
              </a:rPr>
              <a:t>Lead </a:t>
            </a:r>
            <a:r>
              <a:rPr lang="it-IT" sz="2400" dirty="0" smtClean="0">
                <a:solidFill>
                  <a:srgbClr val="000000"/>
                </a:solidFill>
                <a:latin typeface="ElectraLTStd-Regular"/>
              </a:rPr>
              <a:t>			EDTA</a:t>
            </a:r>
            <a:r>
              <a:rPr lang="it-IT" sz="2400" dirty="0">
                <a:solidFill>
                  <a:srgbClr val="000000"/>
                </a:solidFill>
                <a:latin typeface="ElectraLTStd-Regular"/>
              </a:rPr>
              <a:t>, dimercaprol, </a:t>
            </a:r>
            <a:r>
              <a:rPr lang="it-IT" sz="2400" dirty="0" smtClean="0">
                <a:solidFill>
                  <a:srgbClr val="000000"/>
                </a:solidFill>
                <a:latin typeface="ElectraLTStd-Regular"/>
              </a:rPr>
              <a:t>succimer, penicillamine</a:t>
            </a:r>
          </a:p>
          <a:p>
            <a:endParaRPr lang="it-IT" sz="2400" dirty="0">
              <a:solidFill>
                <a:srgbClr val="000000"/>
              </a:solidFill>
              <a:latin typeface="ElectraLTStd-Regular"/>
            </a:endParaRPr>
          </a:p>
          <a:p>
            <a:r>
              <a:rPr lang="en-IN" sz="2400" b="1" dirty="0">
                <a:solidFill>
                  <a:srgbClr val="B3001A"/>
                </a:solidFill>
                <a:latin typeface="ElectraLTStd-Bold"/>
              </a:rPr>
              <a:t>Mer</a:t>
            </a:r>
            <a:r>
              <a:rPr lang="en-IN" sz="2400" dirty="0">
                <a:solidFill>
                  <a:srgbClr val="000000"/>
                </a:solidFill>
                <a:latin typeface="ElectraLTStd-Regular"/>
              </a:rPr>
              <a:t>cury </a:t>
            </a:r>
            <a:r>
              <a:rPr lang="en-IN" sz="2400" dirty="0" smtClean="0">
                <a:solidFill>
                  <a:srgbClr val="000000"/>
                </a:solidFill>
                <a:latin typeface="ElectraLTStd-Regular"/>
              </a:rPr>
              <a:t>			</a:t>
            </a:r>
            <a:r>
              <a:rPr lang="en-IN" sz="2400" dirty="0" err="1" smtClean="0">
                <a:solidFill>
                  <a:srgbClr val="000000"/>
                </a:solidFill>
                <a:latin typeface="ElectraLTStd-Regular"/>
              </a:rPr>
              <a:t>Di</a:t>
            </a:r>
            <a:r>
              <a:rPr lang="en-IN" sz="2400" b="1" dirty="0" err="1" smtClean="0">
                <a:solidFill>
                  <a:srgbClr val="B3001A"/>
                </a:solidFill>
                <a:latin typeface="ElectraLTStd-Bold"/>
              </a:rPr>
              <a:t>mer</a:t>
            </a:r>
            <a:r>
              <a:rPr lang="en-IN" sz="2400" dirty="0" err="1" smtClean="0">
                <a:solidFill>
                  <a:srgbClr val="000000"/>
                </a:solidFill>
                <a:latin typeface="ElectraLTStd-Regular"/>
              </a:rPr>
              <a:t>caprol</a:t>
            </a:r>
            <a:r>
              <a:rPr lang="en-IN" sz="2400" dirty="0">
                <a:solidFill>
                  <a:srgbClr val="000000"/>
                </a:solidFill>
                <a:latin typeface="ElectraLTStd-Regular"/>
              </a:rPr>
              <a:t>, </a:t>
            </a:r>
            <a:r>
              <a:rPr lang="en-IN" sz="2400" dirty="0" err="1">
                <a:solidFill>
                  <a:srgbClr val="000000"/>
                </a:solidFill>
                <a:latin typeface="ElectraLTStd-Regular"/>
              </a:rPr>
              <a:t>succi</a:t>
            </a:r>
            <a:r>
              <a:rPr lang="en-IN" sz="2400" b="1" dirty="0" err="1">
                <a:solidFill>
                  <a:srgbClr val="B3001A"/>
                </a:solidFill>
                <a:latin typeface="ElectraLTStd-Bold"/>
              </a:rPr>
              <a:t>mer</a:t>
            </a:r>
            <a:endParaRPr lang="en-IN" sz="2400" b="1" dirty="0">
              <a:solidFill>
                <a:srgbClr val="B3001A"/>
              </a:solidFill>
              <a:latin typeface="ElectraLTStd-Bold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THANK </a:t>
            </a:r>
            <a:r>
              <a:rPr lang="en-US" b="1" dirty="0"/>
              <a:t>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149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F5E6A-2AD3-44D4-A8CA-FE6C550CB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71D37-D5C2-4CA6-A6AA-071494F89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1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0CD0-50B7-4FF8-8B03-BC0DD5B4F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79790-1EAE-41E9-A97A-6D3415440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492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B8ED1-34D8-442C-B1B5-7F517676C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6150-4A75-4A7A-B0CF-432C9190F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385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FCC34-4FB3-4C35-A01F-59E84C5B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C2C32-C293-4B50-9106-2B0AA7E1B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74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8BD4-7EC2-4CD5-9006-E2E6BD539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BDF7-4000-4025-AB75-A30E5F6FC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736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ED2DE-AF58-42EB-A300-4C930D2A9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C3287-E65C-4793-B448-D0640FD4C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883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ED2DE-AF58-42EB-A300-4C930D2A9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C3287-E65C-4793-B448-D0640FD4C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6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latin typeface="+mn-lt"/>
              </a:rPr>
              <a:t>Metal toxicity toxic effects depend on: </a:t>
            </a:r>
            <a:endParaRPr lang="en-IN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Nutritional </a:t>
            </a:r>
            <a:r>
              <a:rPr lang="en-US" b="1" dirty="0"/>
              <a:t>status </a:t>
            </a:r>
            <a:endParaRPr lang="en-US" b="1" dirty="0" smtClean="0"/>
          </a:p>
          <a:p>
            <a:r>
              <a:rPr lang="en-US" b="1" dirty="0" smtClean="0"/>
              <a:t>Age </a:t>
            </a:r>
          </a:p>
          <a:p>
            <a:r>
              <a:rPr lang="en-US" b="1" dirty="0" smtClean="0"/>
              <a:t>Gender </a:t>
            </a:r>
          </a:p>
          <a:p>
            <a:r>
              <a:rPr lang="en-US" b="1" dirty="0" smtClean="0"/>
              <a:t>Route </a:t>
            </a:r>
            <a:r>
              <a:rPr lang="en-US" b="1" dirty="0"/>
              <a:t>of exposure </a:t>
            </a:r>
            <a:endParaRPr lang="en-US" b="1" dirty="0" smtClean="0"/>
          </a:p>
          <a:p>
            <a:r>
              <a:rPr lang="en-US" b="1" dirty="0" smtClean="0"/>
              <a:t>Amount </a:t>
            </a:r>
          </a:p>
          <a:p>
            <a:r>
              <a:rPr lang="en-US" b="1" dirty="0" smtClean="0"/>
              <a:t>Tissue </a:t>
            </a:r>
            <a:r>
              <a:rPr lang="en-US" b="1" dirty="0"/>
              <a:t>distribution </a:t>
            </a:r>
            <a:endParaRPr lang="en-US" b="1" dirty="0" smtClean="0"/>
          </a:p>
          <a:p>
            <a:r>
              <a:rPr lang="en-US" b="1" dirty="0" smtClean="0"/>
              <a:t>Accumulation </a:t>
            </a:r>
          </a:p>
          <a:p>
            <a:r>
              <a:rPr lang="en-US" b="1" dirty="0" smtClean="0"/>
              <a:t>Excretion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4626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347A-703A-497B-884B-A9881E94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11" y="1"/>
            <a:ext cx="11826240" cy="62991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             </a:t>
            </a:r>
            <a:r>
              <a:rPr lang="en-US" sz="3600" b="1" u="sng" dirty="0" smtClean="0">
                <a:latin typeface="Calibiri body"/>
              </a:rPr>
              <a:t>Properties Of Ideal Chelator </a:t>
            </a:r>
            <a:endParaRPr lang="en-US" sz="3600" b="1" u="sng" dirty="0">
              <a:latin typeface="Calibiri bod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01DE3-DF9A-4F99-8EEA-8E46F9F3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8480"/>
            <a:ext cx="12192000" cy="6319520"/>
          </a:xfrm>
        </p:spPr>
        <p:txBody>
          <a:bodyPr>
            <a:normAutofit fontScale="25000" lnSpcReduction="20000"/>
          </a:bodyPr>
          <a:lstStyle/>
          <a:p>
            <a:endParaRPr lang="en-IN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IN" sz="11200" dirty="0" smtClean="0"/>
              <a:t> </a:t>
            </a:r>
            <a:r>
              <a:rPr lang="en-IN" sz="11200" b="1" dirty="0"/>
              <a:t>Greater Affinity, Low Toxicity 	</a:t>
            </a:r>
            <a:r>
              <a:rPr lang="en-IN" sz="11200" b="1" dirty="0" smtClean="0"/>
              <a:t>	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b="1" dirty="0" smtClean="0"/>
              <a:t>Ability </a:t>
            </a:r>
            <a:r>
              <a:rPr lang="en-US" sz="11200" b="1" dirty="0"/>
              <a:t>to compete with </a:t>
            </a:r>
            <a:r>
              <a:rPr lang="en-US" sz="11200" b="1" u="sng" dirty="0"/>
              <a:t>natural chelators </a:t>
            </a:r>
            <a:r>
              <a:rPr lang="en-US" sz="11200" b="1" dirty="0" smtClean="0"/>
              <a:t>(include </a:t>
            </a:r>
            <a:r>
              <a:rPr lang="en-US" sz="11200" b="1" dirty="0">
                <a:solidFill>
                  <a:srgbClr val="C00000"/>
                </a:solidFill>
              </a:rPr>
              <a:t>ferritin, transferrin, </a:t>
            </a:r>
            <a:r>
              <a:rPr lang="en-US" sz="11200" b="1" dirty="0" smtClean="0">
                <a:solidFill>
                  <a:srgbClr val="C00000"/>
                </a:solidFill>
              </a:rPr>
              <a:t>&amp; lactoferrin</a:t>
            </a:r>
            <a:r>
              <a:rPr lang="en-US" sz="11200" b="1" dirty="0" smtClean="0"/>
              <a:t> </a:t>
            </a:r>
            <a:r>
              <a:rPr lang="en-US" sz="11200" b="1" dirty="0"/>
              <a:t>for </a:t>
            </a:r>
            <a:r>
              <a:rPr lang="en-US" sz="11200" b="1" dirty="0">
                <a:solidFill>
                  <a:srgbClr val="C00000"/>
                </a:solidFill>
              </a:rPr>
              <a:t>iron</a:t>
            </a:r>
            <a:r>
              <a:rPr lang="en-US" sz="11200" b="1" dirty="0"/>
              <a:t>, </a:t>
            </a:r>
            <a:r>
              <a:rPr lang="en-US" sz="11200" b="1" dirty="0" smtClean="0">
                <a:solidFill>
                  <a:srgbClr val="0070C0"/>
                </a:solidFill>
              </a:rPr>
              <a:t>ceruloplasmin </a:t>
            </a:r>
            <a:r>
              <a:rPr lang="en-US" sz="11200" b="1" dirty="0"/>
              <a:t>for </a:t>
            </a:r>
            <a:r>
              <a:rPr lang="en-US" sz="11200" b="1" dirty="0">
                <a:solidFill>
                  <a:srgbClr val="0070C0"/>
                </a:solidFill>
              </a:rPr>
              <a:t>copper</a:t>
            </a:r>
            <a:r>
              <a:rPr lang="en-US" sz="11200" b="1" dirty="0"/>
              <a:t>, </a:t>
            </a:r>
            <a:r>
              <a:rPr lang="en-US" sz="11200" b="1" dirty="0" smtClean="0"/>
              <a:t>and </a:t>
            </a:r>
            <a:r>
              <a:rPr lang="en-US" sz="11200" b="1" dirty="0" smtClean="0">
                <a:solidFill>
                  <a:srgbClr val="00B050"/>
                </a:solidFill>
              </a:rPr>
              <a:t>metallothionein</a:t>
            </a:r>
            <a:r>
              <a:rPr lang="en-IN" sz="11200" b="1" dirty="0" smtClean="0">
                <a:solidFill>
                  <a:srgbClr val="00B050"/>
                </a:solidFill>
              </a:rPr>
              <a:t>(MT)</a:t>
            </a:r>
            <a:r>
              <a:rPr lang="en-IN" sz="11200" b="1" dirty="0" smtClean="0"/>
              <a:t> </a:t>
            </a:r>
            <a:r>
              <a:rPr lang="en-IN" sz="11200" b="1" dirty="0"/>
              <a:t>for </a:t>
            </a:r>
            <a:r>
              <a:rPr lang="en-IN" sz="11200" b="1" dirty="0">
                <a:solidFill>
                  <a:srgbClr val="00B050"/>
                </a:solidFill>
              </a:rPr>
              <a:t>other </a:t>
            </a:r>
            <a:r>
              <a:rPr lang="en-IN" sz="11200" b="1" dirty="0" smtClean="0">
                <a:solidFill>
                  <a:srgbClr val="00B050"/>
                </a:solidFill>
              </a:rPr>
              <a:t>metals</a:t>
            </a:r>
            <a:r>
              <a:rPr lang="en-IN" sz="11200" b="1" dirty="0" smtClean="0"/>
              <a:t>)</a:t>
            </a:r>
            <a:r>
              <a:rPr lang="en-US" sz="11200" dirty="0"/>
              <a:t> </a:t>
            </a:r>
            <a:r>
              <a:rPr lang="en-US" sz="11200" b="1" dirty="0" smtClean="0"/>
              <a:t>aka </a:t>
            </a:r>
            <a:r>
              <a:rPr lang="en-US" sz="11200" b="1" u="sng" dirty="0" smtClean="0"/>
              <a:t>Preventative </a:t>
            </a:r>
            <a:r>
              <a:rPr lang="en-US" sz="11200" b="1" u="sng" dirty="0"/>
              <a:t>antioxidants</a:t>
            </a:r>
            <a:r>
              <a:rPr lang="en-IN" sz="11200" b="1" u="sng" dirty="0">
                <a:solidFill>
                  <a:srgbClr val="0070C0"/>
                </a:solidFill>
              </a:rPr>
              <a:t> </a:t>
            </a:r>
            <a:r>
              <a:rPr lang="en-US" sz="11200" b="1" dirty="0"/>
              <a:t>rather than protective </a:t>
            </a:r>
            <a:r>
              <a:rPr lang="en-US" sz="11200" b="1" dirty="0" smtClean="0"/>
              <a:t>antioxidants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Resistance</a:t>
            </a:r>
            <a:r>
              <a:rPr lang="en-US" sz="11200" b="1" dirty="0">
                <a:cs typeface="Calibri" panose="020F0502020204030204" pitchFamily="34" charset="0"/>
              </a:rPr>
              <a:t> to </a:t>
            </a: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bio transformation 	</a:t>
            </a:r>
            <a:r>
              <a:rPr lang="en-US" sz="112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	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b="1" dirty="0" smtClean="0">
                <a:cs typeface="Calibri" panose="020F0502020204030204" pitchFamily="34" charset="0"/>
              </a:rPr>
              <a:t>Ability </a:t>
            </a:r>
            <a:r>
              <a:rPr lang="en-US" sz="11200" b="1" dirty="0">
                <a:cs typeface="Calibri" panose="020F0502020204030204" pitchFamily="34" charset="0"/>
              </a:rPr>
              <a:t>to </a:t>
            </a: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reach</a:t>
            </a:r>
            <a:r>
              <a:rPr lang="en-US" sz="11200" b="1" dirty="0">
                <a:cs typeface="Calibri" panose="020F0502020204030204" pitchFamily="34" charset="0"/>
              </a:rPr>
              <a:t> </a:t>
            </a:r>
            <a:r>
              <a:rPr lang="en-US" sz="112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metal </a:t>
            </a: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storage sites</a:t>
            </a:r>
            <a:endParaRPr lang="en-US" sz="11200" b="1" dirty="0" smtClean="0">
              <a:solidFill>
                <a:srgbClr val="C00000"/>
              </a:solidFill>
              <a:cs typeface="Calibri" panose="020F0502020204030204" pitchFamily="34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b="1" dirty="0" smtClean="0"/>
              <a:t>Capacity </a:t>
            </a:r>
            <a:r>
              <a:rPr lang="en-US" sz="11200" b="1" dirty="0"/>
              <a:t>to form </a:t>
            </a: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stable</a:t>
            </a:r>
            <a:r>
              <a:rPr lang="en-US" sz="11200" b="1" dirty="0">
                <a:cs typeface="Calibri" panose="020F0502020204030204" pitchFamily="34" charset="0"/>
              </a:rPr>
              <a:t> and </a:t>
            </a:r>
            <a:r>
              <a:rPr lang="en-US" sz="11200" b="1" dirty="0">
                <a:solidFill>
                  <a:srgbClr val="C00000"/>
                </a:solidFill>
                <a:cs typeface="Calibri" panose="020F0502020204030204" pitchFamily="34" charset="0"/>
              </a:rPr>
              <a:t>non toxic complexes</a:t>
            </a:r>
            <a:r>
              <a:rPr lang="en-US" sz="11200" b="1" dirty="0">
                <a:cs typeface="Calibri" panose="020F0502020204030204" pitchFamily="34" charset="0"/>
              </a:rPr>
              <a:t> </a:t>
            </a:r>
            <a:r>
              <a:rPr lang="en-US" sz="11200" b="1" dirty="0" smtClean="0"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IN" sz="11200" b="1" dirty="0" smtClean="0"/>
              <a:t>Ability </a:t>
            </a:r>
            <a:r>
              <a:rPr lang="en-IN" sz="11200" b="1" dirty="0"/>
              <a:t>to </a:t>
            </a:r>
            <a:r>
              <a:rPr lang="en-IN" sz="11200" b="1" dirty="0">
                <a:solidFill>
                  <a:srgbClr val="C00000"/>
                </a:solidFill>
              </a:rPr>
              <a:t>penetrate</a:t>
            </a:r>
            <a:r>
              <a:rPr lang="en-IN" sz="11200" b="1" dirty="0"/>
              <a:t> cell membranes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b="1" dirty="0"/>
              <a:t>	</a:t>
            </a:r>
            <a:r>
              <a:rPr lang="en-US" sz="9600" b="1" dirty="0" smtClean="0"/>
              <a:t>		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2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976"/>
            <a:ext cx="10515600" cy="980388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Calibiri body"/>
              </a:rPr>
              <a:t>Properties Of Ideal Chelator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1534"/>
            <a:ext cx="12192000" cy="5896466"/>
          </a:xfrm>
          <a:noFill/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IN" sz="5900" b="1" dirty="0"/>
              <a:t>High water </a:t>
            </a:r>
            <a:r>
              <a:rPr lang="en-IN" sz="5900" b="1" dirty="0">
                <a:solidFill>
                  <a:srgbClr val="C00000"/>
                </a:solidFill>
              </a:rPr>
              <a:t>solubility</a:t>
            </a:r>
            <a:r>
              <a:rPr lang="en-IN" sz="5900" b="1" dirty="0"/>
              <a:t> 				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5900" b="1" dirty="0"/>
              <a:t> Rapid </a:t>
            </a:r>
            <a:r>
              <a:rPr lang="en-US" sz="5900" b="1" dirty="0">
                <a:solidFill>
                  <a:srgbClr val="C00000"/>
                </a:solidFill>
                <a:cs typeface="Calibri" panose="020F0502020204030204" pitchFamily="34" charset="0"/>
              </a:rPr>
              <a:t>excretion </a:t>
            </a:r>
            <a:r>
              <a:rPr lang="en-US" sz="5900" b="1" dirty="0">
                <a:cs typeface="Calibri" panose="020F0502020204030204" pitchFamily="34" charset="0"/>
              </a:rPr>
              <a:t>of complex </a:t>
            </a:r>
            <a:endParaRPr lang="en-US" sz="5900" b="1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5900" b="1" dirty="0" smtClean="0"/>
              <a:t>Same </a:t>
            </a:r>
            <a:r>
              <a:rPr lang="en-US" sz="5900" b="1" dirty="0">
                <a:solidFill>
                  <a:srgbClr val="C00000"/>
                </a:solidFill>
              </a:rPr>
              <a:t>distribution</a:t>
            </a:r>
            <a:r>
              <a:rPr lang="en-US" sz="5900" b="1" dirty="0"/>
              <a:t> as the metal</a:t>
            </a:r>
            <a:endParaRPr lang="en-US" sz="5900" b="1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5900" b="1" dirty="0" smtClean="0"/>
              <a:t>Retain </a:t>
            </a:r>
            <a:r>
              <a:rPr lang="en-US" sz="5900" b="1" dirty="0"/>
              <a:t>chelating ability at </a:t>
            </a:r>
            <a:r>
              <a:rPr lang="en-US" sz="5900" b="1" dirty="0">
                <a:solidFill>
                  <a:srgbClr val="FF0000"/>
                </a:solidFill>
              </a:rPr>
              <a:t>pH</a:t>
            </a:r>
            <a:r>
              <a:rPr lang="en-US" sz="5900" b="1" dirty="0"/>
              <a:t> of body fluids </a:t>
            </a:r>
            <a:endParaRPr lang="en-US" sz="5900" b="1" dirty="0">
              <a:cs typeface="Calibri" panose="020F0502020204030204" pitchFamily="34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5900" b="1" dirty="0">
                <a:solidFill>
                  <a:srgbClr val="C00000"/>
                </a:solidFill>
                <a:cs typeface="Calibri" panose="020F0502020204030204" pitchFamily="34" charset="0"/>
              </a:rPr>
              <a:t>Low affinity </a:t>
            </a:r>
            <a:r>
              <a:rPr lang="en-US" sz="5900" b="1" dirty="0">
                <a:cs typeface="Calibri" panose="020F0502020204030204" pitchFamily="34" charset="0"/>
              </a:rPr>
              <a:t>for essential metals like </a:t>
            </a:r>
            <a:r>
              <a:rPr lang="en-US" sz="5900" b="1" dirty="0">
                <a:solidFill>
                  <a:srgbClr val="C00000"/>
                </a:solidFill>
                <a:cs typeface="Calibri" panose="020F0502020204030204" pitchFamily="34" charset="0"/>
              </a:rPr>
              <a:t>Ca and Zn </a:t>
            </a:r>
            <a:r>
              <a:rPr lang="en-US" sz="5900" b="1" dirty="0">
                <a:cs typeface="Calibri" panose="020F0502020204030204" pitchFamily="34" charset="0"/>
              </a:rPr>
              <a:t>as they often act through </a:t>
            </a:r>
            <a:r>
              <a:rPr lang="en-US" sz="5900" b="1" dirty="0">
                <a:solidFill>
                  <a:srgbClr val="C00000"/>
                </a:solidFill>
                <a:cs typeface="Calibri" panose="020F0502020204030204" pitchFamily="34" charset="0"/>
              </a:rPr>
              <a:t>competition</a:t>
            </a:r>
            <a:r>
              <a:rPr lang="en-US" sz="5900" b="1" dirty="0">
                <a:cs typeface="Calibri" panose="020F0502020204030204" pitchFamily="34" charset="0"/>
              </a:rPr>
              <a:t> with these metals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5900" b="1" dirty="0">
                <a:cs typeface="Calibri" panose="020F0502020204030204" pitchFamily="34" charset="0"/>
              </a:rPr>
              <a:t>Contain </a:t>
            </a:r>
            <a:r>
              <a:rPr lang="en-US" sz="5900" b="1" dirty="0">
                <a:solidFill>
                  <a:srgbClr val="C00000"/>
                </a:solidFill>
                <a:cs typeface="Calibri" panose="020F0502020204030204" pitchFamily="34" charset="0"/>
              </a:rPr>
              <a:t>≥2 reactive groups </a:t>
            </a:r>
            <a:r>
              <a:rPr lang="en-US" sz="5900" b="1" dirty="0">
                <a:cs typeface="Calibri" panose="020F0502020204030204" pitchFamily="34" charset="0"/>
              </a:rPr>
              <a:t>(ligands) which hold metal from at least two sides so that a ring is formed.(5-7 membered ring is most stable)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429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en-US" b="1" dirty="0">
                <a:solidFill>
                  <a:srgbClr val="FF0000"/>
                </a:solidFill>
              </a:rPr>
              <a:t>Efficacy declines </a:t>
            </a:r>
            <a:r>
              <a:rPr lang="en-US" b="1" dirty="0"/>
              <a:t>rapidly as the </a:t>
            </a:r>
            <a:r>
              <a:rPr lang="en-US" b="1" dirty="0">
                <a:solidFill>
                  <a:srgbClr val="FF0000"/>
                </a:solidFill>
              </a:rPr>
              <a:t>interval increases</a:t>
            </a:r>
            <a:r>
              <a:rPr lang="en-US" b="1" dirty="0"/>
              <a:t> between metal entry and the administration of the chelator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75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8158"/>
          </a:xfrm>
        </p:spPr>
        <p:txBody>
          <a:bodyPr>
            <a:normAutofit/>
          </a:bodyPr>
          <a:lstStyle/>
          <a:p>
            <a:pPr algn="ctr"/>
            <a:r>
              <a:rPr lang="en-IN" sz="3600" b="1" u="sng" dirty="0" smtClean="0">
                <a:latin typeface="+mn-lt"/>
              </a:rPr>
              <a:t>Ferritin</a:t>
            </a:r>
            <a:endParaRPr lang="en-IN" sz="36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8158"/>
            <a:ext cx="12192000" cy="616984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 smtClean="0"/>
              <a:t>Ferritin</a:t>
            </a:r>
            <a:r>
              <a:rPr lang="en-US" sz="2400" b="1" dirty="0" smtClean="0"/>
              <a:t> </a:t>
            </a:r>
            <a:r>
              <a:rPr lang="en-IN" sz="2400" b="1" dirty="0"/>
              <a:t>mainly </a:t>
            </a:r>
            <a:r>
              <a:rPr lang="en-IN" sz="2400" b="1" dirty="0" smtClean="0"/>
              <a:t>present as  </a:t>
            </a:r>
            <a:r>
              <a:rPr lang="en-IN" sz="2400" b="1" dirty="0"/>
              <a:t>L-form </a:t>
            </a:r>
            <a:r>
              <a:rPr lang="en-IN" sz="2400" b="1" dirty="0" smtClean="0"/>
              <a:t>in body </a:t>
            </a:r>
            <a:r>
              <a:rPr lang="en-US" sz="2400" b="1" dirty="0" smtClean="0"/>
              <a:t>central </a:t>
            </a:r>
            <a:r>
              <a:rPr lang="en-US" sz="2400" b="1" dirty="0"/>
              <a:t>core where </a:t>
            </a:r>
            <a:r>
              <a:rPr lang="en-US" sz="2400" b="1" dirty="0" smtClean="0"/>
              <a:t>Fe  </a:t>
            </a:r>
            <a:r>
              <a:rPr lang="en-IN" sz="2400" b="1" dirty="0"/>
              <a:t>stored as ferric </a:t>
            </a:r>
            <a:r>
              <a:rPr lang="en-IN" sz="2400" b="1" dirty="0" err="1" smtClean="0"/>
              <a:t>oxohydroxide</a:t>
            </a:r>
            <a:endParaRPr lang="en-IN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One ferritin molecule can store up to 4500 atoms of </a:t>
            </a:r>
            <a:r>
              <a:rPr lang="en-US" sz="2400" b="1" dirty="0" smtClean="0"/>
              <a:t>iron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All storage proteins have </a:t>
            </a:r>
            <a:r>
              <a:rPr lang="en-US" sz="2400" b="1" dirty="0" smtClean="0"/>
              <a:t> </a:t>
            </a:r>
            <a:r>
              <a:rPr lang="en-US" sz="2400" b="1" dirty="0"/>
              <a:t>much higher affinity for </a:t>
            </a:r>
            <a:r>
              <a:rPr lang="en-US" sz="2400" b="1" dirty="0" smtClean="0"/>
              <a:t>Fe3+ iron than Fe2+ therefore </a:t>
            </a:r>
            <a:r>
              <a:rPr lang="en-US" sz="2400" b="1" dirty="0"/>
              <a:t>have to oxidize any </a:t>
            </a:r>
            <a:r>
              <a:rPr lang="en-US" sz="2400" b="1" dirty="0" smtClean="0"/>
              <a:t>Fe2+ </a:t>
            </a:r>
            <a:r>
              <a:rPr lang="en-US" sz="2400" b="1" dirty="0"/>
              <a:t>for binding </a:t>
            </a:r>
            <a:r>
              <a:rPr lang="en-US" sz="2400" b="1" dirty="0" smtClean="0"/>
              <a:t>(ferroxidase </a:t>
            </a:r>
            <a:r>
              <a:rPr lang="en-US" sz="2400" b="1" dirty="0"/>
              <a:t>activity</a:t>
            </a:r>
            <a:r>
              <a:rPr lang="en-US" sz="2400" b="1" dirty="0" smtClean="0"/>
              <a:t>)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Principally Fe and Cu toxicities related </a:t>
            </a:r>
            <a:r>
              <a:rPr lang="en-US" sz="2400" b="1" dirty="0"/>
              <a:t>to their abilities to participate in </a:t>
            </a:r>
            <a:r>
              <a:rPr lang="en-US" sz="2400" b="1" dirty="0" smtClean="0"/>
              <a:t>e- </a:t>
            </a:r>
            <a:r>
              <a:rPr lang="en-IN" sz="2400" b="1" dirty="0"/>
              <a:t>transfer reactions</a:t>
            </a:r>
            <a:r>
              <a:rPr lang="en-IN" sz="2400" b="1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When </a:t>
            </a:r>
            <a:r>
              <a:rPr lang="en-US" sz="2400" b="1" dirty="0"/>
              <a:t>existing free </a:t>
            </a:r>
            <a:r>
              <a:rPr lang="en-US" sz="2400" b="1" dirty="0" smtClean="0"/>
              <a:t>(</a:t>
            </a:r>
            <a:r>
              <a:rPr lang="en-US" sz="2400" b="1" dirty="0"/>
              <a:t>most particularly Fe &amp; Cu) can catalyze damaging free radical </a:t>
            </a:r>
            <a:r>
              <a:rPr lang="en-US" sz="2400" b="1" dirty="0" smtClean="0"/>
              <a:t>reactions</a:t>
            </a:r>
            <a:endParaRPr lang="en-IN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/>
              <a:t>Extremely </a:t>
            </a:r>
            <a:r>
              <a:rPr lang="en-US" sz="2400" b="1" dirty="0"/>
              <a:t>reactive hydroxyl radical may </a:t>
            </a:r>
            <a:r>
              <a:rPr lang="en-US" sz="2400" b="1" dirty="0" smtClean="0"/>
              <a:t>generate </a:t>
            </a:r>
            <a:r>
              <a:rPr lang="en-US" sz="2400" b="1" dirty="0"/>
              <a:t>from O2 in the presence of </a:t>
            </a:r>
            <a:r>
              <a:rPr lang="en-US" sz="2400" b="1" dirty="0" smtClean="0"/>
              <a:t>H2O2 and Fe </a:t>
            </a:r>
            <a:endParaRPr lang="en-US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This </a:t>
            </a:r>
            <a:r>
              <a:rPr lang="en-US" sz="2400" b="1" dirty="0"/>
              <a:t>reaction mechanism is a type of Fenton chemistry known as the iron-catalyzed Haber-Weiss </a:t>
            </a:r>
            <a:r>
              <a:rPr lang="en-US" sz="2400" b="1" dirty="0" smtClean="0"/>
              <a:t>reaction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8946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1259</Words>
  <Application>Microsoft Office PowerPoint</Application>
  <PresentationFormat>Widescreen</PresentationFormat>
  <Paragraphs>273</Paragraphs>
  <Slides>49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0" baseType="lpstr">
      <vt:lpstr>Arial</vt:lpstr>
      <vt:lpstr>Arial Black</vt:lpstr>
      <vt:lpstr>Calibiri body</vt:lpstr>
      <vt:lpstr>Calibri</vt:lpstr>
      <vt:lpstr>Calibri Light</vt:lpstr>
      <vt:lpstr>ElectraLTStd-Bold</vt:lpstr>
      <vt:lpstr>ElectraLTStd-Regular</vt:lpstr>
      <vt:lpstr>ThiemeGulliver</vt:lpstr>
      <vt:lpstr>ThiemeGulliver-Bold</vt:lpstr>
      <vt:lpstr>Wingdings</vt:lpstr>
      <vt:lpstr>Office Theme</vt:lpstr>
      <vt:lpstr>Chelating Agents</vt:lpstr>
      <vt:lpstr>  Chelating Agents</vt:lpstr>
      <vt:lpstr>Mechanism of action  Chelating agent(drug)+Metal ion ↓ Non toxic water soluble complex ↓ Eliminated by kidney</vt:lpstr>
      <vt:lpstr>PowerPoint Presentation</vt:lpstr>
      <vt:lpstr>Metal toxicity toxic effects depend on: </vt:lpstr>
      <vt:lpstr>             Properties Of Ideal Chelator </vt:lpstr>
      <vt:lpstr>Properties Of Ideal Chelator</vt:lpstr>
      <vt:lpstr>PowerPoint Presentation</vt:lpstr>
      <vt:lpstr>Ferritin</vt:lpstr>
      <vt:lpstr>Chelating agents useful as drugs:</vt:lpstr>
      <vt:lpstr>Chelating agents</vt:lpstr>
      <vt:lpstr>(Dimercaprol/ BAL)   picture from Themis atlas pharmacology 3e,P302 </vt:lpstr>
      <vt:lpstr>BAL and related compound </vt:lpstr>
      <vt:lpstr>Dimercaprol (British antilewisite; BAL)</vt:lpstr>
      <vt:lpstr>Precaution</vt:lpstr>
      <vt:lpstr>PowerPoint Presentation</vt:lpstr>
      <vt:lpstr>Adverse effects</vt:lpstr>
      <vt:lpstr>Dimercaptopropanesulfonic acid (DMPS)</vt:lpstr>
      <vt:lpstr>  (Succimer) /DMSA /2,3-dimercaptosuccinic acid</vt:lpstr>
      <vt:lpstr>    (Succimer) /DMSA</vt:lpstr>
      <vt:lpstr>EDTA</vt:lpstr>
      <vt:lpstr>EDTA </vt:lpstr>
      <vt:lpstr> Calcium disodium ethylene diamine tetraacetic acid (CaNa2EDTA)  </vt:lpstr>
      <vt:lpstr>   CALCIUM DISODIUM EDETATE (CaNa2EDTA)</vt:lpstr>
      <vt:lpstr> CALCIUM DISODIUM EDETATE (CaNa2EDTA</vt:lpstr>
      <vt:lpstr>    Adverse effects</vt:lpstr>
      <vt:lpstr>PowerPoint Presentation</vt:lpstr>
      <vt:lpstr>Penicillamine</vt:lpstr>
      <vt:lpstr>PowerPoint Presentation</vt:lpstr>
      <vt:lpstr>PowerPoint Presentation</vt:lpstr>
      <vt:lpstr>PowerPoint Presentation</vt:lpstr>
      <vt:lpstr>Trientine</vt:lpstr>
      <vt:lpstr>  </vt:lpstr>
      <vt:lpstr>PowerPoint Presentation</vt:lpstr>
      <vt:lpstr>Desferrioxamine/Deferoxamine/DFO</vt:lpstr>
      <vt:lpstr>Desferrioxamine indications </vt:lpstr>
      <vt:lpstr>Desferrioxamine adverse effects:  </vt:lpstr>
      <vt:lpstr>         Deferiprone</vt:lpstr>
      <vt:lpstr>                Deferiprone</vt:lpstr>
      <vt:lpstr>               Deferiprone  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Chelating Agents</dc:title>
  <dc:creator>Vijaya</dc:creator>
  <cp:lastModifiedBy>ashok jain</cp:lastModifiedBy>
  <cp:revision>237</cp:revision>
  <dcterms:created xsi:type="dcterms:W3CDTF">2018-08-23T16:54:18Z</dcterms:created>
  <dcterms:modified xsi:type="dcterms:W3CDTF">2019-09-03T22:24:26Z</dcterms:modified>
</cp:coreProperties>
</file>